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1"/>
  </p:notesMasterIdLst>
  <p:handoutMasterIdLst>
    <p:handoutMasterId r:id="rId7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335" r:id="rId19"/>
    <p:sldId id="336" r:id="rId20"/>
    <p:sldId id="337" r:id="rId21"/>
    <p:sldId id="338" r:id="rId22"/>
    <p:sldId id="339" r:id="rId23"/>
    <p:sldId id="340" r:id="rId24"/>
    <p:sldId id="341" r:id="rId25"/>
    <p:sldId id="342" r:id="rId26"/>
    <p:sldId id="343" r:id="rId27"/>
    <p:sldId id="276" r:id="rId28"/>
    <p:sldId id="303" r:id="rId29"/>
    <p:sldId id="352" r:id="rId30"/>
    <p:sldId id="293" r:id="rId31"/>
    <p:sldId id="344" r:id="rId32"/>
    <p:sldId id="345" r:id="rId33"/>
    <p:sldId id="277" r:id="rId34"/>
    <p:sldId id="284" r:id="rId35"/>
    <p:sldId id="269" r:id="rId36"/>
    <p:sldId id="346" r:id="rId37"/>
    <p:sldId id="347" r:id="rId38"/>
    <p:sldId id="348" r:id="rId39"/>
    <p:sldId id="349" r:id="rId40"/>
    <p:sldId id="305" r:id="rId41"/>
    <p:sldId id="307" r:id="rId42"/>
    <p:sldId id="350" r:id="rId43"/>
    <p:sldId id="306" r:id="rId44"/>
    <p:sldId id="351" r:id="rId45"/>
    <p:sldId id="308" r:id="rId46"/>
    <p:sldId id="270" r:id="rId47"/>
    <p:sldId id="309" r:id="rId48"/>
    <p:sldId id="310" r:id="rId49"/>
    <p:sldId id="311" r:id="rId50"/>
    <p:sldId id="312" r:id="rId51"/>
    <p:sldId id="314" r:id="rId52"/>
    <p:sldId id="313" r:id="rId53"/>
    <p:sldId id="315" r:id="rId54"/>
    <p:sldId id="316" r:id="rId55"/>
    <p:sldId id="317" r:id="rId56"/>
    <p:sldId id="294" r:id="rId57"/>
    <p:sldId id="296" r:id="rId58"/>
    <p:sldId id="318" r:id="rId59"/>
    <p:sldId id="319" r:id="rId60"/>
    <p:sldId id="321" r:id="rId61"/>
    <p:sldId id="322" r:id="rId62"/>
    <p:sldId id="323" r:id="rId63"/>
    <p:sldId id="324" r:id="rId64"/>
    <p:sldId id="288" r:id="rId65"/>
    <p:sldId id="289" r:id="rId66"/>
    <p:sldId id="320" r:id="rId67"/>
    <p:sldId id="274" r:id="rId68"/>
    <p:sldId id="275" r:id="rId69"/>
    <p:sldId id="329" r:id="rId7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7" d="100"/>
          <a:sy n="57" d="100"/>
        </p:scale>
        <p:origin x="78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98023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following SQL queries were performed for EDA</a:t>
            </a:r>
          </a:p>
          <a:p>
            <a:r>
              <a:rPr lang="en-US" sz="1200" b="0" i="0" u="none" strike="noStrike" kern="1200" baseline="0" dirty="0" smtClean="0">
                <a:solidFill>
                  <a:schemeClr val="tx1"/>
                </a:solidFill>
                <a:latin typeface="+mn-lt"/>
                <a:ea typeface="+mn-ea"/>
                <a:cs typeface="+mn-cs"/>
              </a:rPr>
              <a:t>•</a:t>
            </a:r>
            <a:r>
              <a:rPr lang="en-US" sz="1200" b="1" i="0" kern="1200" dirty="0" smtClean="0">
                <a:solidFill>
                  <a:schemeClr val="tx1"/>
                </a:solidFill>
                <a:effectLst/>
                <a:latin typeface="+mn-lt"/>
                <a:ea typeface="+mn-ea"/>
                <a:cs typeface="+mn-cs"/>
              </a:rPr>
              <a:t>Task 1</a:t>
            </a:r>
          </a:p>
          <a:p>
            <a:r>
              <a:rPr lang="en-US" sz="1200" b="1" i="0" kern="1200" dirty="0" smtClean="0">
                <a:solidFill>
                  <a:schemeClr val="tx1"/>
                </a:solidFill>
                <a:effectLst/>
                <a:latin typeface="+mn-lt"/>
                <a:ea typeface="+mn-ea"/>
                <a:cs typeface="+mn-cs"/>
              </a:rPr>
              <a:t>Display the names of the unique launch sites in the space mission</a:t>
            </a:r>
          </a:p>
          <a:p>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Task 2</a:t>
            </a:r>
          </a:p>
          <a:p>
            <a:r>
              <a:rPr lang="en-US" sz="1200" b="1" i="0" kern="1200" dirty="0" smtClean="0">
                <a:solidFill>
                  <a:schemeClr val="tx1"/>
                </a:solidFill>
                <a:effectLst/>
                <a:latin typeface="+mn-lt"/>
                <a:ea typeface="+mn-ea"/>
                <a:cs typeface="+mn-cs"/>
              </a:rPr>
              <a:t>Display 5 records where launch sites begin with the string 'CCA'</a:t>
            </a:r>
          </a:p>
          <a:p>
            <a:r>
              <a:rPr lang="en-US" sz="1200" b="1" i="0" kern="1200" dirty="0" smtClean="0">
                <a:solidFill>
                  <a:schemeClr val="tx1"/>
                </a:solidFill>
                <a:effectLst/>
                <a:latin typeface="+mn-lt"/>
                <a:ea typeface="+mn-ea"/>
                <a:cs typeface="+mn-cs"/>
              </a:rPr>
              <a:t>Task 3</a:t>
            </a:r>
          </a:p>
          <a:p>
            <a:r>
              <a:rPr lang="en-US" sz="1200" b="1" i="0" kern="1200" dirty="0" smtClean="0">
                <a:solidFill>
                  <a:schemeClr val="tx1"/>
                </a:solidFill>
                <a:effectLst/>
                <a:latin typeface="+mn-lt"/>
                <a:ea typeface="+mn-ea"/>
                <a:cs typeface="+mn-cs"/>
              </a:rPr>
              <a:t>Display the total payload mass carried by boosters launched by NASA (CRS)</a:t>
            </a:r>
          </a:p>
          <a:p>
            <a:r>
              <a:rPr lang="en-US" sz="1200" b="1" i="0" kern="1200" dirty="0" smtClean="0">
                <a:solidFill>
                  <a:schemeClr val="tx1"/>
                </a:solidFill>
                <a:effectLst/>
                <a:latin typeface="+mn-lt"/>
                <a:ea typeface="+mn-ea"/>
                <a:cs typeface="+mn-cs"/>
              </a:rPr>
              <a:t>Task 4</a:t>
            </a:r>
          </a:p>
          <a:p>
            <a:r>
              <a:rPr lang="en-US" sz="1200" b="1" i="0" kern="1200" dirty="0" smtClean="0">
                <a:solidFill>
                  <a:schemeClr val="tx1"/>
                </a:solidFill>
                <a:effectLst/>
                <a:latin typeface="+mn-lt"/>
                <a:ea typeface="+mn-ea"/>
                <a:cs typeface="+mn-cs"/>
              </a:rPr>
              <a:t>Display average payload mass carried by booster version F9 v1.1</a:t>
            </a:r>
          </a:p>
          <a:p>
            <a:r>
              <a:rPr lang="en-US" sz="1200" b="1" i="0" kern="1200" dirty="0" smtClean="0">
                <a:solidFill>
                  <a:schemeClr val="tx1"/>
                </a:solidFill>
                <a:effectLst/>
                <a:latin typeface="+mn-lt"/>
                <a:ea typeface="+mn-ea"/>
                <a:cs typeface="+mn-cs"/>
              </a:rPr>
              <a:t>Task 5</a:t>
            </a:r>
          </a:p>
          <a:p>
            <a:r>
              <a:rPr lang="en-US" sz="1200" b="1" i="0" kern="1200" dirty="0" smtClean="0">
                <a:solidFill>
                  <a:schemeClr val="tx1"/>
                </a:solidFill>
                <a:effectLst/>
                <a:latin typeface="+mn-lt"/>
                <a:ea typeface="+mn-ea"/>
                <a:cs typeface="+mn-cs"/>
              </a:rPr>
              <a:t>List the date when the first </a:t>
            </a:r>
            <a:r>
              <a:rPr lang="en-US" sz="1200" b="1" i="0" kern="1200" dirty="0" err="1" smtClean="0">
                <a:solidFill>
                  <a:schemeClr val="tx1"/>
                </a:solidFill>
                <a:effectLst/>
                <a:latin typeface="+mn-lt"/>
                <a:ea typeface="+mn-ea"/>
                <a:cs typeface="+mn-cs"/>
              </a:rPr>
              <a:t>succesful</a:t>
            </a:r>
            <a:r>
              <a:rPr lang="en-US" sz="1200" b="1" i="0" kern="1200" dirty="0" smtClean="0">
                <a:solidFill>
                  <a:schemeClr val="tx1"/>
                </a:solidFill>
                <a:effectLst/>
                <a:latin typeface="+mn-lt"/>
                <a:ea typeface="+mn-ea"/>
                <a:cs typeface="+mn-cs"/>
              </a:rPr>
              <a:t> landing outcome in ground pad was </a:t>
            </a:r>
            <a:r>
              <a:rPr lang="en-US" sz="1200" b="1" i="0" kern="1200" dirty="0" err="1" smtClean="0">
                <a:solidFill>
                  <a:schemeClr val="tx1"/>
                </a:solidFill>
                <a:effectLst/>
                <a:latin typeface="+mn-lt"/>
                <a:ea typeface="+mn-ea"/>
                <a:cs typeface="+mn-cs"/>
              </a:rPr>
              <a:t>acheived</a:t>
            </a:r>
            <a:r>
              <a:rPr lang="en-US" sz="1200" b="1"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Task 6</a:t>
            </a:r>
          </a:p>
          <a:p>
            <a:r>
              <a:rPr lang="en-US" sz="1200" b="1" i="0" kern="1200" dirty="0" smtClean="0">
                <a:solidFill>
                  <a:schemeClr val="tx1"/>
                </a:solidFill>
                <a:effectLst/>
                <a:latin typeface="+mn-lt"/>
                <a:ea typeface="+mn-ea"/>
                <a:cs typeface="+mn-cs"/>
              </a:rPr>
              <a:t>List the names of the boosters which have success in drone ship and have payload mass greater than 4000 but less than 6000</a:t>
            </a:r>
          </a:p>
          <a:p>
            <a:r>
              <a:rPr lang="en-US" sz="1200" b="1" i="0" kern="1200" dirty="0" smtClean="0">
                <a:solidFill>
                  <a:schemeClr val="tx1"/>
                </a:solidFill>
                <a:effectLst/>
                <a:latin typeface="+mn-lt"/>
                <a:ea typeface="+mn-ea"/>
                <a:cs typeface="+mn-cs"/>
              </a:rPr>
              <a:t>Task 7</a:t>
            </a:r>
          </a:p>
          <a:p>
            <a:r>
              <a:rPr lang="en-US" sz="1200" b="1" i="0" kern="1200" dirty="0" smtClean="0">
                <a:solidFill>
                  <a:schemeClr val="tx1"/>
                </a:solidFill>
                <a:effectLst/>
                <a:latin typeface="+mn-lt"/>
                <a:ea typeface="+mn-ea"/>
                <a:cs typeface="+mn-cs"/>
              </a:rPr>
              <a:t>List the total number of successful and failure mission outcomes</a:t>
            </a:r>
          </a:p>
          <a:p>
            <a:r>
              <a:rPr lang="en-US" sz="1200" b="1" i="0" kern="1200" dirty="0" smtClean="0">
                <a:solidFill>
                  <a:schemeClr val="tx1"/>
                </a:solidFill>
                <a:effectLst/>
                <a:latin typeface="+mn-lt"/>
                <a:ea typeface="+mn-ea"/>
                <a:cs typeface="+mn-cs"/>
              </a:rPr>
              <a:t>Task 8</a:t>
            </a:r>
          </a:p>
          <a:p>
            <a:r>
              <a:rPr lang="en-US" sz="1200" b="1" i="0" kern="1200" dirty="0" smtClean="0">
                <a:solidFill>
                  <a:schemeClr val="tx1"/>
                </a:solidFill>
                <a:effectLst/>
                <a:latin typeface="+mn-lt"/>
                <a:ea typeface="+mn-ea"/>
                <a:cs typeface="+mn-cs"/>
              </a:rPr>
              <a:t>List the names of the </a:t>
            </a:r>
            <a:r>
              <a:rPr lang="en-US" sz="1200" b="1" i="0" kern="1200" dirty="0" err="1" smtClean="0">
                <a:solidFill>
                  <a:schemeClr val="tx1"/>
                </a:solidFill>
                <a:effectLst/>
                <a:latin typeface="+mn-lt"/>
                <a:ea typeface="+mn-ea"/>
                <a:cs typeface="+mn-cs"/>
              </a:rPr>
              <a:t>booster_versions</a:t>
            </a:r>
            <a:r>
              <a:rPr lang="en-US" sz="1200" b="1" i="0" kern="1200" dirty="0" smtClean="0">
                <a:solidFill>
                  <a:schemeClr val="tx1"/>
                </a:solidFill>
                <a:effectLst/>
                <a:latin typeface="+mn-lt"/>
                <a:ea typeface="+mn-ea"/>
                <a:cs typeface="+mn-cs"/>
              </a:rPr>
              <a:t> which have carried the maximum payload mass. Use a subquery</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Task 9</a:t>
            </a:r>
          </a:p>
          <a:p>
            <a:r>
              <a:rPr lang="en-US" sz="1200" b="1" i="0" kern="1200" dirty="0" smtClean="0">
                <a:solidFill>
                  <a:schemeClr val="tx1"/>
                </a:solidFill>
                <a:effectLst/>
                <a:latin typeface="+mn-lt"/>
                <a:ea typeface="+mn-ea"/>
                <a:cs typeface="+mn-cs"/>
              </a:rPr>
              <a:t>List the records which will display the month names, failure </a:t>
            </a:r>
            <a:r>
              <a:rPr lang="en-US" sz="1200" b="1" i="0" kern="1200" dirty="0" err="1" smtClean="0">
                <a:solidFill>
                  <a:schemeClr val="tx1"/>
                </a:solidFill>
                <a:effectLst/>
                <a:latin typeface="+mn-lt"/>
                <a:ea typeface="+mn-ea"/>
                <a:cs typeface="+mn-cs"/>
              </a:rPr>
              <a:t>landing_outcomes</a:t>
            </a:r>
            <a:r>
              <a:rPr lang="en-US" sz="1200" b="1" i="0" kern="1200" dirty="0" smtClean="0">
                <a:solidFill>
                  <a:schemeClr val="tx1"/>
                </a:solidFill>
                <a:effectLst/>
                <a:latin typeface="+mn-lt"/>
                <a:ea typeface="+mn-ea"/>
                <a:cs typeface="+mn-cs"/>
              </a:rPr>
              <a:t> in drone ship ,booster versions, </a:t>
            </a:r>
            <a:r>
              <a:rPr lang="en-US" sz="1200" b="1" i="0" kern="1200" dirty="0" err="1" smtClean="0">
                <a:solidFill>
                  <a:schemeClr val="tx1"/>
                </a:solidFill>
                <a:effectLst/>
                <a:latin typeface="+mn-lt"/>
                <a:ea typeface="+mn-ea"/>
                <a:cs typeface="+mn-cs"/>
              </a:rPr>
              <a:t>launch_site</a:t>
            </a:r>
            <a:r>
              <a:rPr lang="en-US" sz="1200" b="1" i="0" kern="1200" dirty="0" smtClean="0">
                <a:solidFill>
                  <a:schemeClr val="tx1"/>
                </a:solidFill>
                <a:effectLst/>
                <a:latin typeface="+mn-lt"/>
                <a:ea typeface="+mn-ea"/>
                <a:cs typeface="+mn-cs"/>
              </a:rPr>
              <a:t> for the months in year 2015.</a:t>
            </a:r>
          </a:p>
          <a:p>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Task 10</a:t>
            </a:r>
          </a:p>
          <a:p>
            <a:r>
              <a:rPr lang="en-US" sz="1200" b="1" i="0" kern="1200" dirty="0" smtClean="0">
                <a:solidFill>
                  <a:schemeClr val="tx1"/>
                </a:solidFill>
                <a:effectLst/>
                <a:latin typeface="+mn-lt"/>
                <a:ea typeface="+mn-ea"/>
                <a:cs typeface="+mn-cs"/>
              </a:rPr>
              <a:t>Rank the count of successful </a:t>
            </a:r>
            <a:r>
              <a:rPr lang="en-US" sz="1200" b="1" i="0" kern="1200" dirty="0" err="1" smtClean="0">
                <a:solidFill>
                  <a:schemeClr val="tx1"/>
                </a:solidFill>
                <a:effectLst/>
                <a:latin typeface="+mn-lt"/>
                <a:ea typeface="+mn-ea"/>
                <a:cs typeface="+mn-cs"/>
              </a:rPr>
              <a:t>landing_outcomes</a:t>
            </a:r>
            <a:r>
              <a:rPr lang="en-US" sz="1200" b="1" i="0" kern="1200" dirty="0" smtClean="0">
                <a:solidFill>
                  <a:schemeClr val="tx1"/>
                </a:solidFill>
                <a:effectLst/>
                <a:latin typeface="+mn-lt"/>
                <a:ea typeface="+mn-ea"/>
                <a:cs typeface="+mn-cs"/>
              </a:rPr>
              <a:t> between the date 04-06-2010 and 20-03-2017 in descending order.</a:t>
            </a:r>
          </a:p>
          <a:p>
            <a:pPr marL="171450" indent="-171450">
              <a:buFont typeface="Arial" panose="020B0604020202020204" pitchFamily="34" charset="0"/>
              <a:buChar char="•"/>
            </a:pP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86296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83123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3552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31860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422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29939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46829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44147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baseline="0" dirty="0" smtClean="0"/>
          </a:p>
          <a:p>
            <a:endParaRPr lang="en-US" u="sng" baseline="0"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43168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53820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422869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1692755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3551097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1010905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3603013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3401576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4114351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45312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58691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6146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Data</a:t>
            </a:r>
            <a:r>
              <a:rPr lang="en-US" baseline="0" dirty="0" smtClean="0"/>
              <a:t> collection with Space X REST</a:t>
            </a:r>
          </a:p>
          <a:p>
            <a:pPr marL="171450" indent="-171450">
              <a:buFont typeface="Arial" panose="020B0604020202020204" pitchFamily="34" charset="0"/>
              <a:buChar char="•"/>
            </a:pPr>
            <a:endParaRPr lang="en-US" baseline="0" dirty="0" smtClean="0"/>
          </a:p>
          <a:p>
            <a:pPr marL="171450" indent="-171450">
              <a:buFont typeface="Wingdings" panose="05000000000000000000" pitchFamily="2" charset="2"/>
              <a:buChar char="q"/>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smtClean="0">
                <a:solidFill>
                  <a:schemeClr val="accent3">
                    <a:lumMod val="25000"/>
                  </a:schemeClr>
                </a:solidFill>
                <a:latin typeface="Abadi" panose="020B0604020104020204" pitchFamily="34" charset="0"/>
              </a:rPr>
              <a:t> GitHub URL of the completed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API calls notebook </a:t>
            </a:r>
            <a:r>
              <a:rPr lang="en-US" sz="1200" dirty="0" smtClean="0">
                <a:solidFill>
                  <a:srgbClr val="1C7DDB"/>
                </a:solidFill>
                <a:latin typeface="Abadi" panose="020B0604020104020204" pitchFamily="34" charset="0"/>
              </a:rPr>
              <a:t>https://github.com/Adrie11/Datasciencecapstoneproject/blob/main/1.%20Space-X%20Data%20Collection%20API.ipynb</a:t>
            </a:r>
            <a:r>
              <a:rPr lang="en-US" sz="1200" dirty="0" smtClean="0">
                <a:solidFill>
                  <a:schemeClr val="accent3">
                    <a:lumMod val="25000"/>
                  </a:schemeClr>
                </a:solidFill>
                <a:latin typeface="Abadi" panose="020B0604020104020204" pitchFamily="34" charset="0"/>
              </a:rPr>
              <a:t> external reference</a:t>
            </a:r>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40517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find the completed web scraping notebook related to this project on GitHub at the following URL:</a:t>
            </a:r>
          </a:p>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58281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42593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Adrie11/Applied-Data-Science-Capstone-Project/blob/main/3.%20Space-X%20Data%20Wrangling%20spacex.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Adrie11/Applied-Data-Science-Capstone-Project/blob/main/4.%20Space-X%20EDA%20Using%20SQL.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drie11/Applied-Data-Science-Capstone-Project/blob/main/6.Space-X%20Launch%20Sites%20Locations%20Analysis%20with%20Folium-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rie11/Applied-Data-Science-Capstone-Project/blob/main/7.%20Build%20an%20Interactive%20Dashboard%20with%20Ploty%20Dash%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drie11/Applied-Data-Science-Capstone-Project/blob/main/8.%20SpaceX%20Machine%20Learning%20Prediction.ipyn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Adrie11/Applied-Data-Science-Capstone-Project/blob/main/1.%20Space-X%20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drie11/Applied-Data-Science-Capstone-Project/blob/main/2.%20Space-X%20Web%20scraping%20Falcon%209%20and%20Falcon%20Heavy%20Launches%20Records%20from%20Wikipedi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&lt;ANNE AJIBOGUN&gt;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&lt;23/04/2024&gt;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2" y="3325091"/>
            <a:ext cx="3477228" cy="3102120"/>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71601"/>
            <a:ext cx="6824133" cy="7552266"/>
          </a:xfrm>
          <a:prstGeom prst="rect">
            <a:avLst/>
          </a:prstGeom>
        </p:spPr>
        <p:txBody>
          <a:bodyPr/>
          <a:lstStyle/>
          <a:p>
            <a:pPr marL="171450" indent="-171450"/>
            <a:r>
              <a:rPr lang="en-US" sz="2400" dirty="0"/>
              <a:t>After obtaining and creating a Pandas </a:t>
            </a:r>
            <a:r>
              <a:rPr lang="en-US" sz="2400" dirty="0" err="1"/>
              <a:t>DataFrame</a:t>
            </a:r>
            <a:r>
              <a:rPr lang="en-US" sz="2400" dirty="0"/>
              <a:t> from the collected data, I filtered the data using the "</a:t>
            </a:r>
            <a:r>
              <a:rPr lang="en-US" sz="2400" dirty="0" err="1"/>
              <a:t>BoosterVersion</a:t>
            </a:r>
            <a:r>
              <a:rPr lang="en-US" sz="2400" dirty="0"/>
              <a:t>" column to only keep the Falcon 9 launches. Then, I addressed missing data values in the "</a:t>
            </a:r>
            <a:r>
              <a:rPr lang="en-US" sz="2400" dirty="0" err="1"/>
              <a:t>LandingPad</a:t>
            </a:r>
            <a:r>
              <a:rPr lang="en-US" sz="2400" dirty="0"/>
              <a:t>" and "</a:t>
            </a:r>
            <a:r>
              <a:rPr lang="en-US" sz="2400" dirty="0" err="1"/>
              <a:t>PayloadMass</a:t>
            </a:r>
            <a:r>
              <a:rPr lang="en-US" sz="2400" dirty="0"/>
              <a:t>" columns. For the "</a:t>
            </a:r>
            <a:r>
              <a:rPr lang="en-US" sz="2400" dirty="0" err="1"/>
              <a:t>PayloadMass</a:t>
            </a:r>
            <a:r>
              <a:rPr lang="en-US" sz="2400" dirty="0"/>
              <a:t>" column, I replaced the missing values with the mean value of the column.</a:t>
            </a:r>
          </a:p>
          <a:p>
            <a:pPr marL="171450" indent="-171450"/>
            <a:endParaRPr lang="en-US" sz="2400" dirty="0"/>
          </a:p>
          <a:p>
            <a:pPr marL="171450" indent="-171450"/>
            <a:r>
              <a:rPr lang="en-US" sz="2400" dirty="0"/>
              <a:t>Additionally, I conducted Exploratory Data Analysis (EDA) to identify patterns in the data and determine the target label for training supervised models.</a:t>
            </a:r>
          </a:p>
          <a:p>
            <a:pPr marL="171450" indent="-171450"/>
            <a:endParaRPr lang="en-US" sz="2400" dirty="0"/>
          </a:p>
          <a:p>
            <a:r>
              <a:rPr lang="en-US" sz="2200" dirty="0" smtClean="0">
                <a:solidFill>
                  <a:schemeClr val="accent3">
                    <a:lumMod val="25000"/>
                  </a:schemeClr>
                </a:solidFill>
                <a:hlinkClick r:id="rId4"/>
              </a:rPr>
              <a:t>GitHubURL3 </a:t>
            </a:r>
            <a:r>
              <a:rPr lang="en-US" sz="2200" dirty="0">
                <a:solidFill>
                  <a:schemeClr val="accent3">
                    <a:lumMod val="25000"/>
                  </a:schemeClr>
                </a:solidFill>
              </a:rPr>
              <a:t>of </a:t>
            </a:r>
            <a:r>
              <a:rPr lang="en-US" sz="2200" dirty="0" smtClean="0">
                <a:solidFill>
                  <a:schemeClr val="accent3">
                    <a:lumMod val="25000"/>
                  </a:schemeClr>
                </a:solidFill>
              </a:rPr>
              <a:t>completed </a:t>
            </a:r>
            <a:r>
              <a:rPr lang="en-US" sz="2200" dirty="0">
                <a:solidFill>
                  <a:schemeClr val="accent3">
                    <a:lumMod val="25000"/>
                  </a:schemeClr>
                </a:solidFill>
              </a:rPr>
              <a:t>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796" y="538651"/>
            <a:ext cx="4967864" cy="63193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778933"/>
            <a:ext cx="12039600" cy="5398030"/>
          </a:xfrm>
          <a:prstGeom prst="rect">
            <a:avLst/>
          </a:prstGeom>
        </p:spPr>
        <p:txBody>
          <a:bodyPr lIns="91440" tIns="45720" rIns="91440" bIns="45720" anchor="t"/>
          <a:lstStyle/>
          <a:p>
            <a:pPr marL="0" indent="0">
              <a:buNone/>
            </a:pPr>
            <a:endParaRPr lang="en-US" dirty="0"/>
          </a:p>
          <a:p>
            <a:r>
              <a:rPr lang="en-US" sz="2400" dirty="0"/>
              <a:t>I conducted data analysis and feature engineering using Pandas and </a:t>
            </a:r>
            <a:r>
              <a:rPr lang="en-US" sz="2400" dirty="0" err="1"/>
              <a:t>Matplotlib</a:t>
            </a:r>
            <a:r>
              <a:rPr lang="en-US" sz="2400" dirty="0"/>
              <a:t> as part of my project</a:t>
            </a:r>
            <a:r>
              <a:rPr lang="en-US" sz="2400" dirty="0" smtClean="0"/>
              <a:t>:</a:t>
            </a:r>
            <a:endParaRPr lang="en-US" sz="2400" dirty="0"/>
          </a:p>
          <a:p>
            <a:r>
              <a:rPr lang="en-US" sz="2400" dirty="0" smtClean="0"/>
              <a:t>Conducted </a:t>
            </a:r>
            <a:r>
              <a:rPr lang="en-US" sz="2400" dirty="0"/>
              <a:t>Exploratory Data Analysis (EDA) to understand the dataset and identify patterns.</a:t>
            </a:r>
          </a:p>
          <a:p>
            <a:r>
              <a:rPr lang="en-US" sz="2400" dirty="0" smtClean="0"/>
              <a:t>Prepared </a:t>
            </a:r>
            <a:r>
              <a:rPr lang="en-US" sz="2400" dirty="0"/>
              <a:t>the data through feature engineering to enhance model performance.</a:t>
            </a:r>
          </a:p>
          <a:p>
            <a:r>
              <a:rPr lang="en-US" sz="2400" dirty="0" smtClean="0"/>
              <a:t>Utilized </a:t>
            </a:r>
            <a:r>
              <a:rPr lang="en-US" sz="2400" dirty="0"/>
              <a:t>scatter plots to visualize relationships between variables such as Flight Number and Launch Site, Payload and Launch Site, Flight Number and Orbit type, and Payload and Orbit type.</a:t>
            </a:r>
          </a:p>
          <a:p>
            <a:r>
              <a:rPr lang="en-US" sz="2400" dirty="0" smtClean="0"/>
              <a:t>Used </a:t>
            </a:r>
            <a:r>
              <a:rPr lang="en-US" sz="2400" dirty="0"/>
              <a:t>bar charts to visualize the success rate of each orbit type.</a:t>
            </a:r>
          </a:p>
          <a:p>
            <a:r>
              <a:rPr lang="en-US" sz="2400" dirty="0" smtClean="0"/>
              <a:t>Employed </a:t>
            </a:r>
            <a:r>
              <a:rPr lang="en-US" sz="2400" dirty="0"/>
              <a:t>line plots to visualize the yearly trend of launch success.</a:t>
            </a:r>
          </a:p>
          <a:p>
            <a:pPr marL="0" indent="0">
              <a:buNone/>
            </a:pPr>
            <a:r>
              <a:rPr lang="en-US" sz="2400" dirty="0" smtClean="0"/>
              <a:t>•</a:t>
            </a:r>
            <a:r>
              <a:rPr lang="en-US" sz="2400" dirty="0"/>
              <a:t>Line plot to Visualize the launch success yearly trend.</a:t>
            </a:r>
          </a:p>
          <a:p>
            <a:r>
              <a:rPr lang="en-US" sz="2400" dirty="0" smtClean="0">
                <a:hlinkClick r:id="rId4"/>
              </a:rPr>
              <a:t>GitHub URL4 </a:t>
            </a:r>
            <a:r>
              <a:rPr lang="en-US" sz="2400" dirty="0" smtClean="0"/>
              <a:t>of </a:t>
            </a:r>
            <a:r>
              <a:rPr lang="en-US" sz="2400" dirty="0"/>
              <a:t>completed EDA with data visualization </a:t>
            </a:r>
            <a:r>
              <a:rPr lang="en-US" sz="2400" dirty="0" smtClean="0"/>
              <a:t>notebook</a:t>
            </a:r>
            <a:r>
              <a:rPr lang="en-US" sz="2400" dirty="0"/>
              <a:t>.</a:t>
            </a:r>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latin typeface="Abadi"/>
              </a:rPr>
              <a:t>EDA with Data </a:t>
            </a:r>
            <a:r>
              <a:rPr lang="en-US" dirty="0" smtClean="0">
                <a:solidFill>
                  <a:srgbClr val="0B49CB"/>
                </a:solidFill>
                <a:latin typeface="Abadi"/>
              </a:rPr>
              <a:t>Visualization Continued)</a:t>
            </a:r>
            <a:r>
              <a:rPr lang="en-US" dirty="0">
                <a:solidFill>
                  <a:srgbClr val="0B49CB"/>
                </a:solidFill>
                <a:latin typeface="Abadi"/>
              </a:rPr>
              <a:t/>
            </a:r>
            <a:br>
              <a:rPr lang="en-US" dirty="0">
                <a:solidFill>
                  <a:srgbClr val="0B49CB"/>
                </a:solidFill>
                <a:latin typeface="Abadi"/>
              </a:rPr>
            </a:b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114800"/>
            <a:ext cx="4892683" cy="248635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36" y="4114800"/>
            <a:ext cx="4918364" cy="2743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784" y="1080655"/>
            <a:ext cx="4971216" cy="303414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1391" y="1362778"/>
            <a:ext cx="4239492" cy="2469898"/>
          </a:xfrm>
          <a:prstGeom prst="rect">
            <a:avLst/>
          </a:prstGeom>
        </p:spPr>
      </p:pic>
    </p:spTree>
    <p:extLst>
      <p:ext uri="{BB962C8B-B14F-4D97-AF65-F5344CB8AC3E}">
        <p14:creationId xmlns:p14="http://schemas.microsoft.com/office/powerpoint/2010/main" val="3696503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a:t>
            </a:r>
            <a:r>
              <a:rPr lang="en-US" sz="2200" dirty="0" smtClean="0">
                <a:solidFill>
                  <a:schemeClr val="accent3">
                    <a:lumMod val="25000"/>
                  </a:schemeClr>
                </a:solidFill>
                <a:latin typeface="Abadi" panose="020B0604020104020204" pitchFamily="34" charset="0"/>
              </a:rPr>
              <a:t>purpose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r>
              <a:rPr lang="en-US" dirty="0"/>
              <a:t>The following SQL queries were performed for EDA</a:t>
            </a:r>
          </a:p>
          <a:p>
            <a:r>
              <a:rPr lang="en-US" dirty="0" smtClean="0"/>
              <a:t>Display </a:t>
            </a:r>
            <a:r>
              <a:rPr lang="en-US" dirty="0"/>
              <a:t>the names of the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t>
            </a:r>
            <a:r>
              <a:rPr lang="en-US" sz="3600" b="1" dirty="0"/>
              <a:t>Task 1</a:t>
            </a:r>
            <a:br>
              <a:rPr lang="en-US" sz="3600" b="1" dirty="0"/>
            </a:br>
            <a:r>
              <a:rPr lang="en-US" sz="3600" b="1" dirty="0"/>
              <a:t>Display the names of the unique launch sites in the space mission</a:t>
            </a:r>
            <a:r>
              <a:rPr lang="en-US" b="1" dirty="0"/>
              <a:t/>
            </a:r>
            <a:br>
              <a:rPr lang="en-US" b="1"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704" y="2556932"/>
            <a:ext cx="8354591" cy="3488267"/>
          </a:xfrm>
          <a:prstGeom prst="rect">
            <a:avLst/>
          </a:prstGeom>
        </p:spPr>
      </p:pic>
    </p:spTree>
    <p:extLst>
      <p:ext uri="{BB962C8B-B14F-4D97-AF65-F5344CB8AC3E}">
        <p14:creationId xmlns:p14="http://schemas.microsoft.com/office/powerpoint/2010/main" val="4022542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Task 2</a:t>
            </a:r>
            <a:br>
              <a:rPr lang="en-US" sz="2800" b="1" dirty="0"/>
            </a:br>
            <a:r>
              <a:rPr lang="en-US" sz="2800" b="1" dirty="0"/>
              <a:t>Display 5 records where launch sites begin with the string 'CCA'</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 y="2047204"/>
            <a:ext cx="11218333" cy="4810796"/>
          </a:xfrm>
          <a:prstGeom prst="rect">
            <a:avLst/>
          </a:prstGeom>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284984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 3</a:t>
            </a:r>
            <a:br>
              <a:rPr lang="en-US" b="1" dirty="0"/>
            </a:br>
            <a:r>
              <a:rPr lang="en-US" b="1" dirty="0"/>
              <a:t>Display the total payload mass carried by boosters launched by NASA (CRS)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2520" y="2977213"/>
            <a:ext cx="8306959" cy="2048161"/>
          </a:xfrm>
        </p:spPr>
      </p:pic>
    </p:spTree>
    <p:extLst>
      <p:ext uri="{BB962C8B-B14F-4D97-AF65-F5344CB8AC3E}">
        <p14:creationId xmlns:p14="http://schemas.microsoft.com/office/powerpoint/2010/main" val="160655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 4</a:t>
            </a:r>
            <a:br>
              <a:rPr lang="en-US" b="1" dirty="0"/>
            </a:br>
            <a:r>
              <a:rPr lang="en-US" b="1" dirty="0"/>
              <a:t>Display average payload mass carried by booster version F9 v1.1</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6230" y="2218267"/>
            <a:ext cx="9059539" cy="3911600"/>
          </a:xfrm>
        </p:spPr>
      </p:pic>
    </p:spTree>
    <p:extLst>
      <p:ext uri="{BB962C8B-B14F-4D97-AF65-F5344CB8AC3E}">
        <p14:creationId xmlns:p14="http://schemas.microsoft.com/office/powerpoint/2010/main" val="85996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 5</a:t>
            </a:r>
            <a:r>
              <a:rPr lang="en-US" dirty="0"/>
              <a:t/>
            </a:r>
            <a:br>
              <a:rPr lang="en-US" dirty="0"/>
            </a:br>
            <a:r>
              <a:rPr lang="en-US" b="1" dirty="0"/>
              <a:t>List the date when the first </a:t>
            </a:r>
            <a:r>
              <a:rPr lang="en-US" b="1" dirty="0" err="1"/>
              <a:t>succesful</a:t>
            </a:r>
            <a:r>
              <a:rPr lang="en-US" b="1" dirty="0"/>
              <a:t> landing outcome in ground pad was </a:t>
            </a:r>
            <a:r>
              <a:rPr lang="en-US" b="1" dirty="0" err="1"/>
              <a:t>acheived</a:t>
            </a:r>
            <a:r>
              <a:rPr lang="en-US" b="1" dirty="0"/>
              <a:t>.</a:t>
            </a:r>
            <a:r>
              <a:rPr lang="en-US" dirty="0"/>
              <a:t/>
            </a:r>
            <a:br>
              <a:rPr lang="en-US" dirty="0"/>
            </a:br>
            <a:r>
              <a:rPr lang="en-US" b="1" dirty="0"/>
              <a:t/>
            </a:r>
            <a:br>
              <a:rPr lang="en-US" b="1"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073" y="2658533"/>
            <a:ext cx="8449854" cy="3301999"/>
          </a:xfrm>
        </p:spPr>
      </p:pic>
    </p:spTree>
    <p:extLst>
      <p:ext uri="{BB962C8B-B14F-4D97-AF65-F5344CB8AC3E}">
        <p14:creationId xmlns:p14="http://schemas.microsoft.com/office/powerpoint/2010/main" val="3518908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 6</a:t>
            </a:r>
            <a:r>
              <a:rPr lang="en-US" dirty="0"/>
              <a:t/>
            </a:r>
            <a:br>
              <a:rPr lang="en-US" dirty="0"/>
            </a:br>
            <a:r>
              <a:rPr lang="en-US" b="1" dirty="0"/>
              <a:t>List the names of the boosters which have success in drone ship and have payload mass greater than 4000 but less than 6000</a:t>
            </a:r>
            <a:r>
              <a:rPr lang="en-US" dirty="0"/>
              <a:t/>
            </a:r>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923663"/>
            <a:ext cx="9925648" cy="3934337"/>
          </a:xfrm>
        </p:spPr>
      </p:pic>
    </p:spTree>
    <p:extLst>
      <p:ext uri="{BB962C8B-B14F-4D97-AF65-F5344CB8AC3E}">
        <p14:creationId xmlns:p14="http://schemas.microsoft.com/office/powerpoint/2010/main" val="251708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0" y="626533"/>
            <a:ext cx="12056533" cy="7315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solidFill>
                  <a:schemeClr val="tx1"/>
                </a:solidFill>
                <a:latin typeface="Calibri BODY"/>
              </a:rPr>
              <a:t>Executive </a:t>
            </a:r>
            <a:r>
              <a:rPr lang="en-US" sz="1600" dirty="0" err="1" smtClean="0">
                <a:solidFill>
                  <a:schemeClr val="tx1"/>
                </a:solidFill>
                <a:latin typeface="Calibri BODY"/>
              </a:rPr>
              <a:t>Summary:In</a:t>
            </a:r>
            <a:r>
              <a:rPr lang="en-US" sz="1600" dirty="0" smtClean="0">
                <a:solidFill>
                  <a:schemeClr val="tx1"/>
                </a:solidFill>
                <a:latin typeface="Calibri BODY"/>
              </a:rPr>
              <a:t> </a:t>
            </a:r>
            <a:r>
              <a:rPr lang="en-US" sz="1600" dirty="0">
                <a:solidFill>
                  <a:schemeClr val="tx1"/>
                </a:solidFill>
                <a:latin typeface="Calibri BODY"/>
              </a:rPr>
              <a:t>this project, I delved into </a:t>
            </a:r>
            <a:r>
              <a:rPr lang="en-US" sz="1600" dirty="0" err="1">
                <a:solidFill>
                  <a:schemeClr val="tx1"/>
                </a:solidFill>
                <a:latin typeface="Calibri BODY"/>
              </a:rPr>
              <a:t>SpaceX's</a:t>
            </a:r>
            <a:r>
              <a:rPr lang="en-US" sz="1600" dirty="0">
                <a:solidFill>
                  <a:schemeClr val="tx1"/>
                </a:solidFill>
                <a:latin typeface="Calibri BODY"/>
              </a:rPr>
              <a:t> launch data to gain insights and predict the success of booster landings, with the aim of further optimizing their operations and reducing costs. </a:t>
            </a:r>
            <a:r>
              <a:rPr lang="en-US" sz="1600" dirty="0" err="1">
                <a:solidFill>
                  <a:schemeClr val="tx1"/>
                </a:solidFill>
                <a:latin typeface="Calibri BODY"/>
              </a:rPr>
              <a:t>SpaceX</a:t>
            </a:r>
            <a:r>
              <a:rPr lang="en-US" sz="1600" dirty="0">
                <a:solidFill>
                  <a:schemeClr val="tx1"/>
                </a:solidFill>
                <a:latin typeface="Calibri BODY"/>
              </a:rPr>
              <a:t>, founded by Elon Musk, has made significant strides in lowering launch expenses by reusing boosters. Our project focused on leveraging real-world datasets obtained from web scraping Wikipedia and utilizing the </a:t>
            </a:r>
            <a:r>
              <a:rPr lang="en-US" sz="1600" dirty="0" err="1">
                <a:solidFill>
                  <a:schemeClr val="tx1"/>
                </a:solidFill>
                <a:latin typeface="Calibri BODY"/>
              </a:rPr>
              <a:t>SpaceX</a:t>
            </a:r>
            <a:r>
              <a:rPr lang="en-US" sz="1600" dirty="0">
                <a:solidFill>
                  <a:schemeClr val="tx1"/>
                </a:solidFill>
                <a:latin typeface="Calibri BODY"/>
              </a:rPr>
              <a:t> API</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Key Steps</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1. Identifying the Challenge: </a:t>
            </a:r>
            <a:r>
              <a:rPr lang="en-US" sz="1600" dirty="0" err="1">
                <a:solidFill>
                  <a:schemeClr val="tx1"/>
                </a:solidFill>
                <a:latin typeface="Calibri BODY"/>
              </a:rPr>
              <a:t>SpaceX's</a:t>
            </a:r>
            <a:r>
              <a:rPr lang="en-US" sz="1600" dirty="0">
                <a:solidFill>
                  <a:schemeClr val="tx1"/>
                </a:solidFill>
                <a:latin typeface="Calibri BODY"/>
              </a:rPr>
              <a:t> innovative approach to booster reusability has already slashed costs. I use </a:t>
            </a:r>
            <a:r>
              <a:rPr lang="en-US" sz="1600" dirty="0" err="1">
                <a:solidFill>
                  <a:schemeClr val="tx1"/>
                </a:solidFill>
                <a:latin typeface="Calibri BODY"/>
              </a:rPr>
              <a:t>datad</a:t>
            </a:r>
            <a:r>
              <a:rPr lang="en-US" sz="1600" dirty="0">
                <a:solidFill>
                  <a:schemeClr val="tx1"/>
                </a:solidFill>
                <a:latin typeface="Calibri BODY"/>
              </a:rPr>
              <a:t> analysis to refine booster landing strategies and drive down launch expenses even more</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2. Data Collection and Cleaning: I gathered data from Wikipedia and the </a:t>
            </a:r>
            <a:r>
              <a:rPr lang="en-US" sz="1600" dirty="0" err="1">
                <a:solidFill>
                  <a:schemeClr val="tx1"/>
                </a:solidFill>
                <a:latin typeface="Calibri BODY"/>
              </a:rPr>
              <a:t>SpaceX</a:t>
            </a:r>
            <a:r>
              <a:rPr lang="en-US" sz="1600" dirty="0">
                <a:solidFill>
                  <a:schemeClr val="tx1"/>
                </a:solidFill>
                <a:latin typeface="Calibri BODY"/>
              </a:rPr>
              <a:t> API, ensuring its quality by addressing missing values, adjusting data types, and encoding categorical information</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3. Exploring the Data: The analysis revealed intriguing patterns, such as launch distribution across different sites and success rates based on payload types. These insights provided valuable context for understanding launch dynamics</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4. Building Predictive Models: Using machine learning techniques like K-Nearest Neighbors (KNN), Decision Trees, Logistic Regression, and Support Vector Machines (SVM), we developed models to predict booster landing outcomes. The KNN model emerged as the most accurate and effective</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5. Interactive Visualizations: To make findings more accessible, I created interactive maps using Folium and a dynamic dashboard using </a:t>
            </a:r>
            <a:r>
              <a:rPr lang="en-US" sz="1600" dirty="0" err="1">
                <a:solidFill>
                  <a:schemeClr val="tx1"/>
                </a:solidFill>
                <a:latin typeface="Calibri BODY"/>
              </a:rPr>
              <a:t>Plotly</a:t>
            </a:r>
            <a:r>
              <a:rPr lang="en-US" sz="1600" dirty="0">
                <a:solidFill>
                  <a:schemeClr val="tx1"/>
                </a:solidFill>
                <a:latin typeface="Calibri BODY"/>
              </a:rPr>
              <a:t> Dash. These tools helped visualize launch outcomes and trends in an engaging manner</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Key Findings and Recommendations</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a:solidFill>
                  <a:schemeClr val="tx1"/>
                </a:solidFill>
                <a:latin typeface="Calibri BODY"/>
              </a:rPr>
              <a:t>The analysis highlighted Kennedy Space Center (KSC) as a strategic launch site due to its proximity to </a:t>
            </a:r>
            <a:r>
              <a:rPr lang="en-US" sz="1600" dirty="0" err="1">
                <a:solidFill>
                  <a:schemeClr val="tx1"/>
                </a:solidFill>
                <a:latin typeface="Calibri BODY"/>
              </a:rPr>
              <a:t>SpaceX's</a:t>
            </a:r>
            <a:r>
              <a:rPr lang="en-US" sz="1600" dirty="0">
                <a:solidFill>
                  <a:schemeClr val="tx1"/>
                </a:solidFill>
                <a:latin typeface="Calibri BODY"/>
              </a:rPr>
              <a:t> production facilities. Falcon Heavy launches were found to maximize payload capacities effectively. Moreover, insights from booster landing data revealed an improving success rate over time</a:t>
            </a:r>
            <a:r>
              <a:rPr lang="en-US" sz="1600" dirty="0" smtClean="0">
                <a:solidFill>
                  <a:schemeClr val="tx1"/>
                </a:solidFill>
                <a:latin typeface="Calibri BODY"/>
              </a:rPr>
              <a:t>.</a:t>
            </a:r>
            <a:endParaRPr lang="en-US" sz="1600" dirty="0">
              <a:solidFill>
                <a:schemeClr val="tx1"/>
              </a:solidFill>
              <a:latin typeface="Calibri BODY"/>
            </a:endParaRPr>
          </a:p>
          <a:p>
            <a:r>
              <a:rPr lang="en-US" sz="1600" dirty="0" smtClean="0">
                <a:solidFill>
                  <a:schemeClr val="tx1"/>
                </a:solidFill>
                <a:latin typeface="Calibri BODY"/>
              </a:rPr>
              <a:t>Conclusion:</a:t>
            </a:r>
            <a:r>
              <a:rPr lang="en-US" sz="1600" dirty="0">
                <a:solidFill>
                  <a:schemeClr val="tx1"/>
                </a:solidFill>
                <a:latin typeface="Calibri BODY"/>
              </a:rPr>
              <a:t> </a:t>
            </a:r>
            <a:r>
              <a:rPr lang="en-US" sz="1600" dirty="0" smtClean="0">
                <a:solidFill>
                  <a:schemeClr val="tx1"/>
                </a:solidFill>
                <a:latin typeface="Calibri BODY"/>
              </a:rPr>
              <a:t>By harnessing </a:t>
            </a:r>
            <a:r>
              <a:rPr lang="en-US" sz="1600" dirty="0">
                <a:solidFill>
                  <a:schemeClr val="tx1"/>
                </a:solidFill>
                <a:latin typeface="Calibri BODY"/>
              </a:rPr>
              <a:t>the power of data analytics, the project underscores the potential for continuous improvement in space launch strategies, leading to enhanced efficiency and competitiveness in the aerospace industry. The detailed documentation and results in our project repository offer a foundation for further exploration and analysis in this exciting field.</a:t>
            </a:r>
            <a:endParaRPr lang="en-US" sz="1600" dirty="0">
              <a:latin typeface="Calibri BODY"/>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0"/>
            <a:ext cx="10515600" cy="6265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 7</a:t>
            </a:r>
            <a:r>
              <a:rPr lang="en-US" dirty="0"/>
              <a:t/>
            </a:r>
            <a:br>
              <a:rPr lang="en-US" dirty="0"/>
            </a:br>
            <a:r>
              <a:rPr lang="en-US" b="1" dirty="0"/>
              <a:t>List the total number of successful and failure mission outcomes</a:t>
            </a:r>
            <a:r>
              <a:rPr lang="en-US" dirty="0"/>
              <a:t/>
            </a:r>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1573" y="2643792"/>
            <a:ext cx="8268854" cy="2715004"/>
          </a:xfrm>
        </p:spPr>
      </p:pic>
    </p:spTree>
    <p:extLst>
      <p:ext uri="{BB962C8B-B14F-4D97-AF65-F5344CB8AC3E}">
        <p14:creationId xmlns:p14="http://schemas.microsoft.com/office/powerpoint/2010/main" val="3825260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Task 8</a:t>
            </a:r>
            <a:r>
              <a:rPr lang="en-US" sz="3600" dirty="0"/>
              <a:t/>
            </a:r>
            <a:br>
              <a:rPr lang="en-US" sz="3600" dirty="0"/>
            </a:br>
            <a:r>
              <a:rPr lang="en-US" sz="3600" b="1" dirty="0"/>
              <a:t>List the names of the </a:t>
            </a:r>
            <a:r>
              <a:rPr lang="en-US" sz="3600" b="1" dirty="0" err="1"/>
              <a:t>booster_versions</a:t>
            </a:r>
            <a:r>
              <a:rPr lang="en-US" sz="3600" b="1" dirty="0"/>
              <a:t> which have carried the maximum payload mass. Use a subquery</a:t>
            </a:r>
            <a:r>
              <a:rPr lang="en-US" dirty="0"/>
              <a:t/>
            </a:r>
            <a:br>
              <a:rPr lang="en-US" dirty="0"/>
            </a:b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9200" y="2258316"/>
            <a:ext cx="8280400" cy="4599684"/>
          </a:xfrm>
        </p:spPr>
      </p:pic>
    </p:spTree>
    <p:extLst>
      <p:ext uri="{BB962C8B-B14F-4D97-AF65-F5344CB8AC3E}">
        <p14:creationId xmlns:p14="http://schemas.microsoft.com/office/powerpoint/2010/main" val="161801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600" b="1" dirty="0"/>
              <a:t>Task 9</a:t>
            </a:r>
            <a:r>
              <a:rPr lang="en-US" sz="3600" dirty="0"/>
              <a:t/>
            </a:r>
            <a:br>
              <a:rPr lang="en-US" sz="3600" dirty="0"/>
            </a:br>
            <a:r>
              <a:rPr lang="en-US" sz="3600" b="1" dirty="0"/>
              <a:t>List the records which will display the month names, failure </a:t>
            </a:r>
            <a:r>
              <a:rPr lang="en-US" sz="3600" b="1" dirty="0" err="1"/>
              <a:t>landing_outcomes</a:t>
            </a:r>
            <a:r>
              <a:rPr lang="en-US" sz="3600" b="1" dirty="0"/>
              <a:t> in drone ship ,booster versions, </a:t>
            </a:r>
            <a:r>
              <a:rPr lang="en-US" sz="3600" b="1" dirty="0" err="1"/>
              <a:t>launch_site</a:t>
            </a:r>
            <a:r>
              <a:rPr lang="en-US" sz="3600" b="1" dirty="0"/>
              <a:t> for the months in year 2015.</a:t>
            </a:r>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692400"/>
            <a:ext cx="12192000" cy="4165600"/>
          </a:xfrm>
        </p:spPr>
      </p:pic>
    </p:spTree>
    <p:extLst>
      <p:ext uri="{BB962C8B-B14F-4D97-AF65-F5344CB8AC3E}">
        <p14:creationId xmlns:p14="http://schemas.microsoft.com/office/powerpoint/2010/main" val="180551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Task 10</a:t>
            </a:r>
            <a:r>
              <a:rPr lang="en-US" sz="4000" dirty="0"/>
              <a:t/>
            </a:r>
            <a:br>
              <a:rPr lang="en-US" sz="4000" dirty="0"/>
            </a:br>
            <a:r>
              <a:rPr lang="en-US" sz="4000" b="1" dirty="0"/>
              <a:t>Rank the count of successful </a:t>
            </a:r>
            <a:r>
              <a:rPr lang="en-US" sz="4000" b="1" dirty="0" err="1"/>
              <a:t>landing_outcomes</a:t>
            </a:r>
            <a:r>
              <a:rPr lang="en-US" sz="4000" b="1" dirty="0"/>
              <a:t> between the date 04-06-2010 and 20-03-2017 in descending order.</a:t>
            </a:r>
            <a:endParaRPr lang="en-US" sz="40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9867" y="2926291"/>
            <a:ext cx="5740399" cy="3779309"/>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2926290"/>
            <a:ext cx="5537199" cy="3931709"/>
          </a:xfrm>
          <a:prstGeom prst="rect">
            <a:avLst/>
          </a:prstGeom>
        </p:spPr>
      </p:pic>
    </p:spTree>
    <p:extLst>
      <p:ext uri="{BB962C8B-B14F-4D97-AF65-F5344CB8AC3E}">
        <p14:creationId xmlns:p14="http://schemas.microsoft.com/office/powerpoint/2010/main" val="3875248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developed an interactive map using Folium to visualize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 and their respective launch outcomes. This involved marking all the launch sites on the map and using map objects like markers, circles, and lines to indicate the success or failure of launches at each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Additionally, I created a binary launch outcome variable where failure is represented as 0 and success as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access the completed interactive map with Folium on </a:t>
            </a:r>
            <a:r>
              <a:rPr lang="en-US" sz="2200" dirty="0" smtClean="0">
                <a:solidFill>
                  <a:schemeClr val="accent3">
                    <a:lumMod val="25000"/>
                  </a:schemeClr>
                </a:solidFill>
                <a:latin typeface="Abadi" panose="020B0604020104020204" pitchFamily="34" charset="0"/>
                <a:hlinkClick r:id="rId3"/>
              </a:rPr>
              <a:t>GitHub6</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for external reference and peer review at this </a:t>
            </a:r>
            <a:r>
              <a:rPr lang="en-US" sz="2200" dirty="0" smtClean="0">
                <a:solidFill>
                  <a:schemeClr val="accent3">
                    <a:lumMod val="25000"/>
                  </a:schemeClr>
                </a:solidFill>
                <a:latin typeface="Abadi" panose="020B0604020104020204" pitchFamily="34" charset="0"/>
              </a:rPr>
              <a:t>URL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developed an interactive dashboard application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with the following components and features: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Integrated a Launch Site drop-down input component to select specific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 Implemented a callback function to dynamically render a success-pie-chart based on the selected launch site from the drop-down menu.</a:t>
            </a:r>
          </a:p>
          <a:p>
            <a:pPr>
              <a:lnSpc>
                <a:spcPct val="100000"/>
              </a:lnSpc>
              <a:spcBef>
                <a:spcPts val="1400"/>
              </a:spcBef>
            </a:pPr>
            <a:r>
              <a:rPr lang="en-US" sz="2200" dirty="0">
                <a:solidFill>
                  <a:schemeClr val="accent3">
                    <a:lumMod val="25000"/>
                  </a:schemeClr>
                </a:solidFill>
                <a:latin typeface="Abadi" panose="020B0604020104020204" pitchFamily="34" charset="0"/>
              </a:rPr>
              <a:t>- Added a Range Slider to enable selection of payload values.</a:t>
            </a:r>
          </a:p>
          <a:p>
            <a:pPr>
              <a:lnSpc>
                <a:spcPct val="100000"/>
              </a:lnSpc>
              <a:spcBef>
                <a:spcPts val="1400"/>
              </a:spcBef>
            </a:pPr>
            <a:r>
              <a:rPr lang="en-US" sz="2200" dirty="0">
                <a:solidFill>
                  <a:schemeClr val="accent3">
                    <a:lumMod val="25000"/>
                  </a:schemeClr>
                </a:solidFill>
                <a:latin typeface="Abadi" panose="020B0604020104020204" pitchFamily="34" charset="0"/>
              </a:rPr>
              <a:t>- Implemented a callback function to display a success-payload-scatter-chart scatter plot based on the selected payload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view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interactive dashboard lab on </a:t>
            </a:r>
            <a:r>
              <a:rPr lang="en-US" sz="2200" dirty="0" smtClean="0">
                <a:solidFill>
                  <a:schemeClr val="accent3">
                    <a:lumMod val="25000"/>
                  </a:schemeClr>
                </a:solidFill>
                <a:latin typeface="Abadi" panose="020B0604020104020204" pitchFamily="34" charset="0"/>
                <a:hlinkClick r:id="rId3"/>
              </a:rPr>
              <a:t>GitHub7</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SpaceX</a:t>
            </a:r>
            <a:r>
              <a:rPr lang="en-US" dirty="0"/>
              <a:t> Dash App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37" y="1953133"/>
            <a:ext cx="7354326" cy="4096322"/>
          </a:xfrm>
        </p:spPr>
      </p:pic>
    </p:spTree>
    <p:extLst>
      <p:ext uri="{BB962C8B-B14F-4D97-AF65-F5344CB8AC3E}">
        <p14:creationId xmlns:p14="http://schemas.microsoft.com/office/powerpoint/2010/main" val="68223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4847"/>
            <a:ext cx="12042183" cy="7005234"/>
          </a:xfrm>
          <a:prstGeom prst="rect">
            <a:avLst/>
          </a:prstGeom>
        </p:spPr>
        <p:txBody>
          <a:bodyPr>
            <a:noAutofit/>
          </a:bodyPr>
          <a:lstStyle/>
          <a:p>
            <a:pPr>
              <a:lnSpc>
                <a:spcPct val="100000"/>
              </a:lnSpc>
              <a:spcBef>
                <a:spcPts val="1400"/>
              </a:spcBef>
            </a:pPr>
            <a:r>
              <a:rPr lang="en-US" sz="1800" b="1" dirty="0">
                <a:solidFill>
                  <a:schemeClr val="accent3">
                    <a:lumMod val="25000"/>
                  </a:schemeClr>
                </a:solidFill>
              </a:rPr>
              <a:t>Here's a summary of how I built, evaluated, improved, and identified the best performing classification model for the </a:t>
            </a:r>
            <a:r>
              <a:rPr lang="en-US" sz="1800" b="1" dirty="0" smtClean="0">
                <a:solidFill>
                  <a:schemeClr val="accent3">
                    <a:lumMod val="25000"/>
                  </a:schemeClr>
                </a:solidFill>
              </a:rPr>
              <a:t>project:</a:t>
            </a:r>
            <a:endParaRPr lang="en-US" sz="1800" b="1" dirty="0">
              <a:solidFill>
                <a:schemeClr val="accent3">
                  <a:lumMod val="25000"/>
                </a:schemeClr>
              </a:solidFill>
            </a:endParaRPr>
          </a:p>
          <a:p>
            <a:pPr marL="342900" indent="-342900">
              <a:lnSpc>
                <a:spcPct val="100000"/>
              </a:lnSpc>
              <a:spcBef>
                <a:spcPts val="1400"/>
              </a:spcBef>
              <a:buFont typeface="+mj-lt"/>
              <a:buAutoNum type="arabicPeriod"/>
            </a:pPr>
            <a:r>
              <a:rPr lang="en-US" sz="1800" b="1" dirty="0" smtClean="0">
                <a:solidFill>
                  <a:schemeClr val="accent3">
                    <a:lumMod val="25000"/>
                  </a:schemeClr>
                </a:solidFill>
              </a:rPr>
              <a:t>Loading </a:t>
            </a:r>
            <a:r>
              <a:rPr lang="en-US" sz="1800" b="1" dirty="0">
                <a:solidFill>
                  <a:schemeClr val="accent3">
                    <a:lumMod val="25000"/>
                  </a:schemeClr>
                </a:solidFill>
              </a:rPr>
              <a:t>and Preprocessing </a:t>
            </a:r>
            <a:r>
              <a:rPr lang="en-US" sz="1800" b="1" dirty="0" smtClean="0">
                <a:solidFill>
                  <a:schemeClr val="accent3">
                    <a:lumMod val="25000"/>
                  </a:schemeClr>
                </a:solidFill>
              </a:rPr>
              <a:t>Data:</a:t>
            </a:r>
            <a:r>
              <a:rPr lang="en-US" sz="1800" b="1" dirty="0">
                <a:solidFill>
                  <a:schemeClr val="accent3">
                    <a:lumMod val="25000"/>
                  </a:schemeClr>
                </a:solidFill>
              </a:rPr>
              <a:t> </a:t>
            </a:r>
            <a:r>
              <a:rPr lang="en-US" sz="1800" b="1" dirty="0" smtClean="0">
                <a:solidFill>
                  <a:schemeClr val="accent3">
                    <a:lumMod val="25000"/>
                  </a:schemeClr>
                </a:solidFill>
              </a:rPr>
              <a:t>- </a:t>
            </a:r>
            <a:r>
              <a:rPr lang="en-US" sz="1800" b="1" dirty="0">
                <a:solidFill>
                  <a:schemeClr val="accent3">
                    <a:lumMod val="25000"/>
                  </a:schemeClr>
                </a:solidFill>
              </a:rPr>
              <a:t>Loaded the data into a Pandas </a:t>
            </a:r>
            <a:r>
              <a:rPr lang="en-US" sz="1800" b="1" dirty="0" err="1" smtClean="0">
                <a:solidFill>
                  <a:schemeClr val="accent3">
                    <a:lumMod val="25000"/>
                  </a:schemeClr>
                </a:solidFill>
              </a:rPr>
              <a:t>DataFrame</a:t>
            </a:r>
            <a:r>
              <a:rPr lang="en-US" sz="1800" b="1" dirty="0" smtClean="0">
                <a:solidFill>
                  <a:schemeClr val="accent3">
                    <a:lumMod val="25000"/>
                  </a:schemeClr>
                </a:solidFill>
              </a:rPr>
              <a:t>, </a:t>
            </a:r>
            <a:r>
              <a:rPr lang="en-US" sz="1800" b="1" dirty="0" smtClean="0">
                <a:solidFill>
                  <a:schemeClr val="accent3">
                    <a:lumMod val="25000"/>
                  </a:schemeClr>
                </a:solidFill>
              </a:rPr>
              <a:t>- </a:t>
            </a:r>
            <a:r>
              <a:rPr lang="en-US" sz="1800" b="1" dirty="0">
                <a:solidFill>
                  <a:schemeClr val="accent3">
                    <a:lumMod val="25000"/>
                  </a:schemeClr>
                </a:solidFill>
              </a:rPr>
              <a:t>Created a </a:t>
            </a:r>
            <a:r>
              <a:rPr lang="en-US" sz="1800" b="1" dirty="0" err="1">
                <a:solidFill>
                  <a:schemeClr val="accent3">
                    <a:lumMod val="25000"/>
                  </a:schemeClr>
                </a:solidFill>
              </a:rPr>
              <a:t>NumPy</a:t>
            </a:r>
            <a:r>
              <a:rPr lang="en-US" sz="1800" b="1" dirty="0">
                <a:solidFill>
                  <a:schemeClr val="accent3">
                    <a:lumMod val="25000"/>
                  </a:schemeClr>
                </a:solidFill>
              </a:rPr>
              <a:t> array (Y) containing the target variable ("Class") by converting the </a:t>
            </a:r>
            <a:r>
              <a:rPr lang="en-US" sz="1800" b="1" dirty="0" err="1">
                <a:solidFill>
                  <a:schemeClr val="accent3">
                    <a:lumMod val="25000"/>
                  </a:schemeClr>
                </a:solidFill>
              </a:rPr>
              <a:t>DataFrame</a:t>
            </a:r>
            <a:r>
              <a:rPr lang="en-US" sz="1800" b="1" dirty="0">
                <a:solidFill>
                  <a:schemeClr val="accent3">
                    <a:lumMod val="25000"/>
                  </a:schemeClr>
                </a:solidFill>
              </a:rPr>
              <a:t> column using the `</a:t>
            </a:r>
            <a:r>
              <a:rPr lang="en-US" sz="1800" b="1" dirty="0" err="1">
                <a:solidFill>
                  <a:schemeClr val="accent3">
                    <a:lumMod val="25000"/>
                  </a:schemeClr>
                </a:solidFill>
              </a:rPr>
              <a:t>to_numpy</a:t>
            </a:r>
            <a:r>
              <a:rPr lang="en-US" sz="1800" b="1" dirty="0">
                <a:solidFill>
                  <a:schemeClr val="accent3">
                    <a:lumMod val="25000"/>
                  </a:schemeClr>
                </a:solidFill>
              </a:rPr>
              <a:t>()` method</a:t>
            </a:r>
            <a:r>
              <a:rPr lang="en-US" sz="1800" b="1" dirty="0" smtClean="0">
                <a:solidFill>
                  <a:schemeClr val="accent3">
                    <a:lumMod val="25000"/>
                  </a:schemeClr>
                </a:solidFill>
              </a:rPr>
              <a:t>.</a:t>
            </a:r>
          </a:p>
          <a:p>
            <a:pPr marL="342900" indent="-342900">
              <a:lnSpc>
                <a:spcPct val="100000"/>
              </a:lnSpc>
              <a:spcBef>
                <a:spcPts val="1400"/>
              </a:spcBef>
              <a:buFont typeface="+mj-lt"/>
              <a:buAutoNum type="arabicPeriod"/>
            </a:pPr>
            <a:r>
              <a:rPr lang="en-US" sz="1800" b="1" dirty="0" smtClean="0">
                <a:solidFill>
                  <a:schemeClr val="accent3">
                    <a:lumMod val="25000"/>
                  </a:schemeClr>
                </a:solidFill>
              </a:rPr>
              <a:t>Feature Standardization: </a:t>
            </a:r>
            <a:r>
              <a:rPr lang="en-US" sz="1800" b="1" dirty="0">
                <a:solidFill>
                  <a:schemeClr val="accent3">
                    <a:lumMod val="25000"/>
                  </a:schemeClr>
                </a:solidFill>
              </a:rPr>
              <a:t>- Standardized the feature dataset (X) using `</a:t>
            </a:r>
            <a:r>
              <a:rPr lang="en-US" sz="1800" b="1" dirty="0" err="1">
                <a:solidFill>
                  <a:schemeClr val="accent3">
                    <a:lumMod val="25000"/>
                  </a:schemeClr>
                </a:solidFill>
              </a:rPr>
              <a:t>preprocessing.StandardScaler</a:t>
            </a:r>
            <a:r>
              <a:rPr lang="en-US" sz="1800" b="1" dirty="0">
                <a:solidFill>
                  <a:schemeClr val="accent3">
                    <a:lumMod val="25000"/>
                  </a:schemeClr>
                </a:solidFill>
              </a:rPr>
              <a:t>()` from the </a:t>
            </a:r>
            <a:r>
              <a:rPr lang="en-US" sz="1800" b="1" dirty="0" err="1">
                <a:solidFill>
                  <a:schemeClr val="accent3">
                    <a:lumMod val="25000"/>
                  </a:schemeClr>
                </a:solidFill>
              </a:rPr>
              <a:t>sklearn</a:t>
            </a:r>
            <a:r>
              <a:rPr lang="en-US" sz="1800" b="1" dirty="0">
                <a:solidFill>
                  <a:schemeClr val="accent3">
                    <a:lumMod val="25000"/>
                  </a:schemeClr>
                </a:solidFill>
              </a:rPr>
              <a:t> library. This process helps in normalizing the features to have zero mean and unit variance, which is important for many machine learning algorithms.</a:t>
            </a:r>
          </a:p>
          <a:p>
            <a:pPr marL="342900" indent="-342900">
              <a:lnSpc>
                <a:spcPct val="100000"/>
              </a:lnSpc>
              <a:spcBef>
                <a:spcPts val="1400"/>
              </a:spcBef>
              <a:buFont typeface="+mj-lt"/>
              <a:buAutoNum type="arabicPeriod"/>
            </a:pPr>
            <a:r>
              <a:rPr lang="en-US" sz="1800" b="1" dirty="0" smtClean="0">
                <a:solidFill>
                  <a:schemeClr val="accent3">
                    <a:lumMod val="25000"/>
                  </a:schemeClr>
                </a:solidFill>
              </a:rPr>
              <a:t>Splitting </a:t>
            </a:r>
            <a:r>
              <a:rPr lang="en-US" sz="1800" b="1" dirty="0">
                <a:solidFill>
                  <a:schemeClr val="accent3">
                    <a:lumMod val="25000"/>
                  </a:schemeClr>
                </a:solidFill>
              </a:rPr>
              <a:t>Data for Training and </a:t>
            </a:r>
            <a:r>
              <a:rPr lang="en-US" sz="1800" b="1" dirty="0" smtClean="0">
                <a:solidFill>
                  <a:schemeClr val="accent3">
                    <a:lumMod val="25000"/>
                  </a:schemeClr>
                </a:solidFill>
              </a:rPr>
              <a:t>Testing: Split </a:t>
            </a:r>
            <a:r>
              <a:rPr lang="en-US" sz="1800" b="1" dirty="0">
                <a:solidFill>
                  <a:schemeClr val="accent3">
                    <a:lumMod val="25000"/>
                  </a:schemeClr>
                </a:solidFill>
              </a:rPr>
              <a:t>the dataset into training and testing sets using `</a:t>
            </a:r>
            <a:r>
              <a:rPr lang="en-US" sz="1800" b="1" dirty="0" err="1">
                <a:solidFill>
                  <a:schemeClr val="accent3">
                    <a:lumMod val="25000"/>
                  </a:schemeClr>
                </a:solidFill>
              </a:rPr>
              <a:t>train_test_split</a:t>
            </a:r>
            <a:r>
              <a:rPr lang="en-US" sz="1800" b="1" dirty="0">
                <a:solidFill>
                  <a:schemeClr val="accent3">
                    <a:lumMod val="25000"/>
                  </a:schemeClr>
                </a:solidFill>
              </a:rPr>
              <a:t>` from `</a:t>
            </a:r>
            <a:r>
              <a:rPr lang="en-US" sz="1800" b="1" dirty="0" err="1">
                <a:solidFill>
                  <a:schemeClr val="accent3">
                    <a:lumMod val="25000"/>
                  </a:schemeClr>
                </a:solidFill>
              </a:rPr>
              <a:t>sklearn.model_selection</a:t>
            </a:r>
            <a:r>
              <a:rPr lang="en-US" sz="1800" b="1" dirty="0">
                <a:solidFill>
                  <a:schemeClr val="accent3">
                    <a:lumMod val="25000"/>
                  </a:schemeClr>
                </a:solidFill>
              </a:rPr>
              <a:t>`.</a:t>
            </a:r>
          </a:p>
          <a:p>
            <a:pPr>
              <a:lnSpc>
                <a:spcPct val="100000"/>
              </a:lnSpc>
              <a:spcBef>
                <a:spcPts val="1400"/>
              </a:spcBef>
            </a:pPr>
            <a:r>
              <a:rPr lang="en-US" sz="1800" b="1" dirty="0">
                <a:solidFill>
                  <a:schemeClr val="accent3">
                    <a:lumMod val="25000"/>
                  </a:schemeClr>
                </a:solidFill>
              </a:rPr>
              <a:t>   - Set the `</a:t>
            </a:r>
            <a:r>
              <a:rPr lang="en-US" sz="1800" b="1" dirty="0" err="1">
                <a:solidFill>
                  <a:schemeClr val="accent3">
                    <a:lumMod val="25000"/>
                  </a:schemeClr>
                </a:solidFill>
              </a:rPr>
              <a:t>test_size</a:t>
            </a:r>
            <a:r>
              <a:rPr lang="en-US" sz="1800" b="1" dirty="0">
                <a:solidFill>
                  <a:schemeClr val="accent3">
                    <a:lumMod val="25000"/>
                  </a:schemeClr>
                </a:solidFill>
              </a:rPr>
              <a:t>` parameter to 0.2, indicating that 20% of the data will be used for testing.</a:t>
            </a:r>
          </a:p>
          <a:p>
            <a:pPr>
              <a:lnSpc>
                <a:spcPct val="100000"/>
              </a:lnSpc>
              <a:spcBef>
                <a:spcPts val="1400"/>
              </a:spcBef>
            </a:pPr>
            <a:r>
              <a:rPr lang="en-US" sz="1800" b="1" dirty="0">
                <a:solidFill>
                  <a:schemeClr val="accent3">
                    <a:lumMod val="25000"/>
                  </a:schemeClr>
                </a:solidFill>
              </a:rPr>
              <a:t>   - Used `</a:t>
            </a:r>
            <a:r>
              <a:rPr lang="en-US" sz="1800" b="1" dirty="0" err="1">
                <a:solidFill>
                  <a:schemeClr val="accent3">
                    <a:lumMod val="25000"/>
                  </a:schemeClr>
                </a:solidFill>
              </a:rPr>
              <a:t>random_state</a:t>
            </a:r>
            <a:r>
              <a:rPr lang="en-US" sz="1800" b="1" dirty="0">
                <a:solidFill>
                  <a:schemeClr val="accent3">
                    <a:lumMod val="25000"/>
                  </a:schemeClr>
                </a:solidFill>
              </a:rPr>
              <a:t>` parameter set to 2 for reproducibility of the split</a:t>
            </a:r>
            <a:r>
              <a:rPr lang="en-US" sz="1800" b="1" dirty="0" smtClean="0">
                <a:solidFill>
                  <a:schemeClr val="accent3">
                    <a:lumMod val="25000"/>
                  </a:schemeClr>
                </a:solidFill>
              </a:rPr>
              <a:t>.</a:t>
            </a:r>
            <a:endParaRPr lang="en-US" sz="1800" b="1" dirty="0">
              <a:solidFill>
                <a:schemeClr val="accent3">
                  <a:lumMod val="25000"/>
                </a:schemeClr>
              </a:solidFill>
            </a:endParaRPr>
          </a:p>
          <a:p>
            <a:pPr>
              <a:lnSpc>
                <a:spcPct val="100000"/>
              </a:lnSpc>
              <a:spcBef>
                <a:spcPts val="1400"/>
              </a:spcBef>
            </a:pPr>
            <a:r>
              <a:rPr lang="en-US" sz="1800" b="1" dirty="0">
                <a:solidFill>
                  <a:schemeClr val="accent3">
                    <a:lumMod val="25000"/>
                  </a:schemeClr>
                </a:solidFill>
              </a:rPr>
              <a:t>These steps laid the foundation for further model building, training, and evaluation to identify the best-performing classification model for predicting the target variable based on the standardized features. The next stages likely involved selecting and training various classification algorithms, tuning </a:t>
            </a:r>
            <a:r>
              <a:rPr lang="en-US" sz="1800" b="1" dirty="0" err="1">
                <a:solidFill>
                  <a:schemeClr val="accent3">
                    <a:lumMod val="25000"/>
                  </a:schemeClr>
                </a:solidFill>
              </a:rPr>
              <a:t>hyperparameters</a:t>
            </a:r>
            <a:r>
              <a:rPr lang="en-US" sz="1800" b="1" dirty="0">
                <a:solidFill>
                  <a:schemeClr val="accent3">
                    <a:lumMod val="25000"/>
                  </a:schemeClr>
                </a:solidFill>
              </a:rPr>
              <a:t>, and evaluating model performance using metrics like accuracy, precision, recall, and F1-score.</a:t>
            </a:r>
            <a:endParaRPr lang="en-US" sz="1800" b="1"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0271"/>
          </a:xfrm>
        </p:spPr>
        <p:txBody>
          <a:bodyPr/>
          <a:lstStyle/>
          <a:p>
            <a:r>
              <a:rPr lang="en-US" dirty="0">
                <a:solidFill>
                  <a:srgbClr val="0B49CB"/>
                </a:solidFill>
              </a:rPr>
              <a:t>Predictive Analysis (Classification</a:t>
            </a:r>
            <a:r>
              <a:rPr lang="en-US" dirty="0" smtClean="0">
                <a:solidFill>
                  <a:srgbClr val="0B49CB"/>
                </a:solidFill>
              </a:rPr>
              <a:t>) Contd.2</a:t>
            </a:r>
            <a:endParaRPr lang="en-US" dirty="0">
              <a:solidFill>
                <a:srgbClr val="0B49CB"/>
              </a:solidFill>
            </a:endParaRPr>
          </a:p>
        </p:txBody>
      </p:sp>
      <p:sp>
        <p:nvSpPr>
          <p:cNvPr id="3" name="Content Placeholder 2"/>
          <p:cNvSpPr>
            <a:spLocks noGrp="1"/>
          </p:cNvSpPr>
          <p:nvPr>
            <p:ph idx="1"/>
          </p:nvPr>
        </p:nvSpPr>
        <p:spPr>
          <a:xfrm>
            <a:off x="0" y="805912"/>
            <a:ext cx="11964693" cy="5935852"/>
          </a:xfrm>
        </p:spPr>
        <p:txBody>
          <a:bodyPr/>
          <a:lstStyle/>
          <a:p>
            <a:pPr marL="0" indent="0">
              <a:buNone/>
            </a:pPr>
            <a:r>
              <a:rPr lang="en-US" sz="1800" dirty="0"/>
              <a:t>I</a:t>
            </a:r>
            <a:r>
              <a:rPr lang="en-US" sz="1800" dirty="0" smtClean="0"/>
              <a:t> </a:t>
            </a:r>
            <a:r>
              <a:rPr lang="en-US" sz="1800" dirty="0"/>
              <a:t>embarked on a detailed journey to find the best machine learning model for our project using test data. </a:t>
            </a:r>
            <a:r>
              <a:rPr lang="en-US" sz="1800" dirty="0" smtClean="0"/>
              <a:t>The exploration </a:t>
            </a:r>
            <a:r>
              <a:rPr lang="en-US" sz="1800" dirty="0"/>
              <a:t>involved assessing four important algorithms: SVM, Classification Trees, k Nearest Neighbors, and Logistic Regression.</a:t>
            </a:r>
          </a:p>
          <a:p>
            <a:pPr marL="0" indent="0">
              <a:buNone/>
            </a:pPr>
            <a:endParaRPr lang="en-US" sz="1800" dirty="0"/>
          </a:p>
          <a:p>
            <a:pPr marL="0" indent="0">
              <a:buNone/>
            </a:pPr>
            <a:r>
              <a:rPr lang="en-US" sz="1800" dirty="0"/>
              <a:t>To optimize the performance of each algorithm, I</a:t>
            </a:r>
            <a:r>
              <a:rPr lang="en-US" sz="1800" dirty="0" smtClean="0"/>
              <a:t> </a:t>
            </a:r>
            <a:r>
              <a:rPr lang="en-US" sz="1800" dirty="0"/>
              <a:t>meticulously fine-tuned their parameters using </a:t>
            </a:r>
            <a:r>
              <a:rPr lang="en-US" sz="1800" dirty="0" err="1"/>
              <a:t>GridSearchCV</a:t>
            </a:r>
            <a:r>
              <a:rPr lang="en-US" sz="1800" dirty="0"/>
              <a:t>, tailoring them to our specific needs.</a:t>
            </a:r>
          </a:p>
          <a:p>
            <a:pPr marL="0" indent="0">
              <a:buNone/>
            </a:pPr>
            <a:endParaRPr lang="en-US" sz="1800" dirty="0"/>
          </a:p>
          <a:p>
            <a:pPr marL="0" indent="0">
              <a:buNone/>
            </a:pPr>
            <a:r>
              <a:rPr lang="en-US" sz="1800" dirty="0"/>
              <a:t>Through 10-fold cross-validation, I</a:t>
            </a:r>
            <a:r>
              <a:rPr lang="en-US" sz="1800" dirty="0" smtClean="0"/>
              <a:t> </a:t>
            </a:r>
            <a:r>
              <a:rPr lang="en-US" sz="1800" dirty="0"/>
              <a:t>trained and validated these models on our dataset, aiming to discover the best </a:t>
            </a:r>
            <a:r>
              <a:rPr lang="en-US" sz="1800" dirty="0" err="1"/>
              <a:t>hyperparameters</a:t>
            </a:r>
            <a:r>
              <a:rPr lang="en-US" sz="1800" dirty="0"/>
              <a:t> for optimal performance.</a:t>
            </a:r>
          </a:p>
          <a:p>
            <a:pPr marL="0" indent="0">
              <a:buNone/>
            </a:pPr>
            <a:endParaRPr lang="en-US" sz="1800" dirty="0"/>
          </a:p>
          <a:p>
            <a:pPr marL="0" indent="0">
              <a:buNone/>
            </a:pPr>
            <a:r>
              <a:rPr lang="en-US" sz="1800" dirty="0"/>
              <a:t>After the training phase, </a:t>
            </a:r>
            <a:r>
              <a:rPr lang="en-US" sz="1800" dirty="0" smtClean="0"/>
              <a:t>I carefully </a:t>
            </a:r>
            <a:r>
              <a:rPr lang="en-US" sz="1800" dirty="0"/>
              <a:t>analyzed the results to identify the most effective parameters for each model and evaluated their accuracy on validation data.</a:t>
            </a:r>
          </a:p>
          <a:p>
            <a:pPr marL="0" indent="0">
              <a:buNone/>
            </a:pPr>
            <a:endParaRPr lang="en-US" sz="1800" dirty="0"/>
          </a:p>
          <a:p>
            <a:pPr marL="0" indent="0">
              <a:buNone/>
            </a:pPr>
            <a:r>
              <a:rPr lang="en-US" sz="1800" dirty="0"/>
              <a:t>To ensure practical applicability, I</a:t>
            </a:r>
            <a:r>
              <a:rPr lang="en-US" sz="1800" dirty="0" smtClean="0"/>
              <a:t> </a:t>
            </a:r>
            <a:r>
              <a:rPr lang="en-US" sz="1800" dirty="0"/>
              <a:t>rigorously tested the optimized models on unseen test data. This allowed us to measure real-world performance, calculating accuracy scores and generating confusion matrices for a comprehensive assessment.</a:t>
            </a:r>
          </a:p>
          <a:p>
            <a:pPr marL="0" indent="0">
              <a:buNone/>
            </a:pPr>
            <a:endParaRPr lang="en-US" sz="1800" dirty="0"/>
          </a:p>
          <a:p>
            <a:pPr marL="0" indent="0">
              <a:buNone/>
            </a:pPr>
            <a:r>
              <a:rPr lang="en-US" sz="1800" dirty="0"/>
              <a:t>This systematic approach enabled us to confidently select the model best suited for our project, equipped with parameters that ensure accuracy and reliability in practical scenarios.</a:t>
            </a:r>
            <a:endParaRPr lang="en-US" sz="1800" dirty="0"/>
          </a:p>
        </p:txBody>
      </p:sp>
    </p:spTree>
    <p:extLst>
      <p:ext uri="{BB962C8B-B14F-4D97-AF65-F5344CB8AC3E}">
        <p14:creationId xmlns:p14="http://schemas.microsoft.com/office/powerpoint/2010/main" val="11255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rPr>
              <a:t>Predictive Analysis (Classification</a:t>
            </a:r>
            <a:r>
              <a:rPr lang="en-US" dirty="0" smtClean="0">
                <a:solidFill>
                  <a:srgbClr val="0B49CB"/>
                </a:solidFill>
              </a:rPr>
              <a:t>) Cont.d3</a:t>
            </a:r>
            <a:endParaRPr lang="en-US" dirty="0">
              <a:solidFill>
                <a:srgbClr val="0B49CB"/>
              </a:solidFill>
            </a:endParaRPr>
          </a:p>
        </p:txBody>
      </p:sp>
      <p:sp>
        <p:nvSpPr>
          <p:cNvPr id="3" name="Content Placeholder 2"/>
          <p:cNvSpPr>
            <a:spLocks noGrp="1"/>
          </p:cNvSpPr>
          <p:nvPr>
            <p:ph idx="1"/>
          </p:nvPr>
        </p:nvSpPr>
        <p:spPr>
          <a:xfrm>
            <a:off x="838200" y="1016000"/>
            <a:ext cx="10515600" cy="5537200"/>
          </a:xfrm>
        </p:spPr>
        <p:txBody>
          <a:bodyPr/>
          <a:lstStyle/>
          <a:p>
            <a:r>
              <a:rPr lang="en-US" dirty="0" smtClean="0"/>
              <a:t>The </a:t>
            </a:r>
            <a:r>
              <a:rPr lang="en-US" dirty="0"/>
              <a:t>table below shows the test data accuracy score for each of the methods comparing them to show which performed best using the test data between SVM, Classification Trees, k nearest neighbors and Logistic Regression</a:t>
            </a:r>
            <a:r>
              <a:rPr lang="en-US" dirty="0" smtClean="0"/>
              <a:t>;</a:t>
            </a:r>
          </a:p>
          <a:p>
            <a:pPr marL="0" indent="0">
              <a:buNone/>
            </a:pPr>
            <a:endParaRPr lang="en-US" dirty="0"/>
          </a:p>
          <a:p>
            <a:pPr marL="0" indent="0">
              <a:buNone/>
            </a:pPr>
            <a:endParaRPr lang="en-US" dirty="0"/>
          </a:p>
          <a:p>
            <a:endParaRPr lang="en-US" dirty="0" smtClean="0"/>
          </a:p>
          <a:p>
            <a:endParaRPr lang="en-US" dirty="0"/>
          </a:p>
          <a:p>
            <a:pPr marL="0" indent="0">
              <a:buNone/>
            </a:pPr>
            <a:endParaRPr lang="en-US" dirty="0"/>
          </a:p>
          <a:p>
            <a:r>
              <a:rPr lang="en-US" dirty="0" smtClean="0">
                <a:hlinkClick r:id="rId3"/>
              </a:rPr>
              <a:t>GitHubURL8</a:t>
            </a:r>
            <a:r>
              <a:rPr lang="en-US" dirty="0" smtClean="0"/>
              <a:t> </a:t>
            </a:r>
            <a:r>
              <a:rPr lang="en-US" dirty="0"/>
              <a:t>of the completed predictive analysis lab </a:t>
            </a:r>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392" y="2533525"/>
            <a:ext cx="4562141" cy="2614208"/>
          </a:xfrm>
          <a:prstGeom prst="rect">
            <a:avLst/>
          </a:prstGeom>
        </p:spPr>
      </p:pic>
    </p:spTree>
    <p:extLst>
      <p:ext uri="{BB962C8B-B14F-4D97-AF65-F5344CB8AC3E}">
        <p14:creationId xmlns:p14="http://schemas.microsoft.com/office/powerpoint/2010/main" val="139199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6268"/>
            <a:ext cx="10962164" cy="45693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400" dirty="0">
                <a:solidFill>
                  <a:schemeClr val="tx1"/>
                </a:solidFill>
                <a:latin typeface="+mn-lt"/>
              </a:rPr>
              <a:t>Executive summary </a:t>
            </a:r>
          </a:p>
          <a:p>
            <a:endParaRPr lang="en-US" sz="6400" dirty="0">
              <a:solidFill>
                <a:schemeClr val="tx1"/>
              </a:solidFill>
              <a:latin typeface="+mn-lt"/>
            </a:endParaRPr>
          </a:p>
          <a:p>
            <a:r>
              <a:rPr lang="en-US" sz="6400" u="sng" dirty="0">
                <a:solidFill>
                  <a:schemeClr val="tx1"/>
                </a:solidFill>
                <a:latin typeface="+mn-lt"/>
              </a:rPr>
              <a:t>Summary of Methodologies</a:t>
            </a:r>
          </a:p>
          <a:p>
            <a:endParaRPr lang="en-US" sz="6400" u="sng" dirty="0">
              <a:solidFill>
                <a:schemeClr val="tx1"/>
              </a:solidFill>
              <a:latin typeface="+mn-lt"/>
            </a:endParaRPr>
          </a:p>
          <a:p>
            <a:pPr>
              <a:buFont typeface="+mj-lt"/>
              <a:buAutoNum type="arabicPeriod"/>
            </a:pPr>
            <a:r>
              <a:rPr lang="en-US" sz="6400" dirty="0">
                <a:solidFill>
                  <a:schemeClr val="tx1"/>
                </a:solidFill>
                <a:latin typeface="+mn-lt"/>
              </a:rPr>
              <a:t>Data collection</a:t>
            </a:r>
          </a:p>
          <a:p>
            <a:pPr>
              <a:buFont typeface="+mj-lt"/>
              <a:buAutoNum type="arabicPeriod"/>
            </a:pPr>
            <a:r>
              <a:rPr lang="en-US" sz="6400" dirty="0">
                <a:solidFill>
                  <a:schemeClr val="tx1"/>
                </a:solidFill>
                <a:latin typeface="+mn-lt"/>
              </a:rPr>
              <a:t>Data wrangling</a:t>
            </a:r>
          </a:p>
          <a:p>
            <a:pPr>
              <a:buFont typeface="+mj-lt"/>
              <a:buAutoNum type="arabicPeriod"/>
            </a:pPr>
            <a:r>
              <a:rPr lang="en-US" sz="6400" dirty="0">
                <a:solidFill>
                  <a:schemeClr val="tx1"/>
                </a:solidFill>
                <a:latin typeface="+mn-lt"/>
              </a:rPr>
              <a:t>EDA with Data </a:t>
            </a:r>
            <a:r>
              <a:rPr lang="en-US" sz="6400" dirty="0" err="1">
                <a:solidFill>
                  <a:schemeClr val="tx1"/>
                </a:solidFill>
                <a:latin typeface="+mn-lt"/>
              </a:rPr>
              <a:t>Visualisation</a:t>
            </a:r>
            <a:endParaRPr lang="en-US" sz="6400" dirty="0">
              <a:solidFill>
                <a:schemeClr val="tx1"/>
              </a:solidFill>
              <a:latin typeface="+mn-lt"/>
            </a:endParaRPr>
          </a:p>
          <a:p>
            <a:pPr>
              <a:buFont typeface="+mj-lt"/>
              <a:buAutoNum type="arabicPeriod"/>
            </a:pPr>
            <a:r>
              <a:rPr lang="en-US" sz="6400" dirty="0">
                <a:solidFill>
                  <a:schemeClr val="tx1"/>
                </a:solidFill>
                <a:latin typeface="+mn-lt"/>
              </a:rPr>
              <a:t>EDA with SQL</a:t>
            </a:r>
          </a:p>
          <a:p>
            <a:pPr>
              <a:buFont typeface="+mj-lt"/>
              <a:buAutoNum type="arabicPeriod"/>
            </a:pPr>
            <a:r>
              <a:rPr lang="en-US" sz="6400" dirty="0">
                <a:solidFill>
                  <a:schemeClr val="tx1"/>
                </a:solidFill>
                <a:latin typeface="+mn-lt"/>
              </a:rPr>
              <a:t>Building an interactive map with folium</a:t>
            </a:r>
          </a:p>
          <a:p>
            <a:pPr>
              <a:buFont typeface="+mj-lt"/>
              <a:buAutoNum type="arabicPeriod"/>
            </a:pPr>
            <a:r>
              <a:rPr lang="en-US" sz="6400" dirty="0">
                <a:solidFill>
                  <a:schemeClr val="tx1"/>
                </a:solidFill>
                <a:latin typeface="+mn-lt"/>
              </a:rPr>
              <a:t>Building a dashboard with </a:t>
            </a:r>
            <a:r>
              <a:rPr lang="en-US" sz="6400" dirty="0" err="1">
                <a:solidFill>
                  <a:schemeClr val="tx1"/>
                </a:solidFill>
                <a:latin typeface="+mn-lt"/>
              </a:rPr>
              <a:t>Plotly</a:t>
            </a:r>
            <a:r>
              <a:rPr lang="en-US" sz="6400" dirty="0">
                <a:solidFill>
                  <a:schemeClr val="tx1"/>
                </a:solidFill>
                <a:latin typeface="+mn-lt"/>
              </a:rPr>
              <a:t> Dash</a:t>
            </a:r>
          </a:p>
          <a:p>
            <a:pPr>
              <a:buFont typeface="+mj-lt"/>
              <a:buAutoNum type="arabicPeriod"/>
            </a:pPr>
            <a:r>
              <a:rPr lang="en-US" sz="6400" dirty="0">
                <a:solidFill>
                  <a:schemeClr val="tx1"/>
                </a:solidFill>
                <a:latin typeface="+mn-lt"/>
              </a:rPr>
              <a:t>Predictive analysis ( Classification)</a:t>
            </a:r>
          </a:p>
          <a:p>
            <a:pPr>
              <a:buFont typeface="+mj-lt"/>
              <a:buAutoNum type="arabicPeriod"/>
            </a:pPr>
            <a:endParaRPr lang="en-US" sz="6400" dirty="0">
              <a:solidFill>
                <a:schemeClr val="tx1"/>
              </a:solidFill>
              <a:latin typeface="+mn-lt"/>
            </a:endParaRPr>
          </a:p>
          <a:p>
            <a:pPr marL="0" indent="0">
              <a:buFont typeface="+mj-lt"/>
              <a:buNone/>
            </a:pPr>
            <a:endParaRPr lang="en-US" sz="6400" u="sng" dirty="0">
              <a:solidFill>
                <a:schemeClr val="tx1"/>
              </a:solidFill>
              <a:latin typeface="+mn-lt"/>
            </a:endParaRPr>
          </a:p>
          <a:p>
            <a:pPr marL="0" indent="0">
              <a:buFont typeface="+mj-lt"/>
              <a:buNone/>
            </a:pPr>
            <a:r>
              <a:rPr lang="en-US" sz="6400" u="sng" dirty="0">
                <a:solidFill>
                  <a:schemeClr val="tx1"/>
                </a:solidFill>
                <a:latin typeface="+mn-lt"/>
              </a:rPr>
              <a:t>Summary of all results</a:t>
            </a:r>
          </a:p>
          <a:p>
            <a:pPr>
              <a:buFont typeface="+mj-lt"/>
              <a:buAutoNum type="arabicPeriod"/>
            </a:pPr>
            <a:r>
              <a:rPr lang="en-US" sz="6400" dirty="0">
                <a:solidFill>
                  <a:schemeClr val="tx1"/>
                </a:solidFill>
                <a:latin typeface="+mn-lt"/>
              </a:rPr>
              <a:t>EDA results </a:t>
            </a:r>
          </a:p>
          <a:p>
            <a:pPr>
              <a:buFont typeface="+mj-lt"/>
              <a:buAutoNum type="arabicPeriod"/>
            </a:pPr>
            <a:r>
              <a:rPr lang="en-US" sz="6400" dirty="0">
                <a:solidFill>
                  <a:schemeClr val="tx1"/>
                </a:solidFill>
                <a:latin typeface="+mn-lt"/>
              </a:rPr>
              <a:t>Interactive analytics</a:t>
            </a:r>
          </a:p>
          <a:p>
            <a:pPr>
              <a:buFont typeface="+mj-lt"/>
              <a:buAutoNum type="arabicPeriod"/>
            </a:pPr>
            <a:r>
              <a:rPr lang="en-US" sz="6400" dirty="0">
                <a:solidFill>
                  <a:schemeClr val="tx1"/>
                </a:solidFill>
                <a:latin typeface="+mn-lt"/>
              </a:rPr>
              <a:t>Predictive analytics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rPr>
              <a:t>Flight Number vs. </a:t>
            </a:r>
            <a:r>
              <a:rPr lang="en-US" dirty="0" err="1">
                <a:solidFill>
                  <a:srgbClr val="0B49CB"/>
                </a:solidFill>
              </a:rPr>
              <a:t>LaunchSite</a:t>
            </a:r>
            <a:endParaRPr lang="en-US" dirty="0">
              <a:solidFill>
                <a:srgbClr val="0B49CB"/>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4695" y="1825625"/>
            <a:ext cx="8562610" cy="4351338"/>
          </a:xfrm>
        </p:spPr>
      </p:pic>
    </p:spTree>
    <p:extLst>
      <p:ext uri="{BB962C8B-B14F-4D97-AF65-F5344CB8AC3E}">
        <p14:creationId xmlns:p14="http://schemas.microsoft.com/office/powerpoint/2010/main" val="2815016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B49CB"/>
                </a:solidFill>
              </a:rPr>
              <a:t>Flight Number vs. </a:t>
            </a:r>
            <a:r>
              <a:rPr lang="en-US" dirty="0" err="1">
                <a:solidFill>
                  <a:srgbClr val="0B49CB"/>
                </a:solidFill>
              </a:rPr>
              <a:t>LaunchSite</a:t>
            </a:r>
            <a:r>
              <a:rPr lang="en-US" dirty="0">
                <a:solidFill>
                  <a:srgbClr val="0B49CB"/>
                </a:solidFill>
              </a:rPr>
              <a:t> with explanations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1652" y="1843580"/>
            <a:ext cx="7668695" cy="4315427"/>
          </a:xfrm>
        </p:spPr>
      </p:pic>
    </p:spTree>
    <p:extLst>
      <p:ext uri="{BB962C8B-B14F-4D97-AF65-F5344CB8AC3E}">
        <p14:creationId xmlns:p14="http://schemas.microsoft.com/office/powerpoint/2010/main" val="718831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rPr>
              <a:t>Payload vs. Launch Site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247" y="1825625"/>
            <a:ext cx="7943506" cy="4351338"/>
          </a:xfrm>
        </p:spPr>
      </p:pic>
    </p:spTree>
    <p:extLst>
      <p:ext uri="{BB962C8B-B14F-4D97-AF65-F5344CB8AC3E}">
        <p14:creationId xmlns:p14="http://schemas.microsoft.com/office/powerpoint/2010/main" val="133772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rPr>
              <a:t>Payload vs. Launch Site with explanations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0152" y="1910264"/>
            <a:ext cx="8211696" cy="4182059"/>
          </a:xfrm>
        </p:spPr>
      </p:pic>
    </p:spTree>
    <p:extLst>
      <p:ext uri="{BB962C8B-B14F-4D97-AF65-F5344CB8AC3E}">
        <p14:creationId xmlns:p14="http://schemas.microsoft.com/office/powerpoint/2010/main" val="4160105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495155"/>
            <a:ext cx="7489751" cy="3867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309391"/>
            <a:ext cx="7223050" cy="42392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rPr>
              <a:t>Flight Number vs. Orbit </a:t>
            </a:r>
            <a:r>
              <a:rPr lang="en-US" dirty="0" smtClean="0">
                <a:solidFill>
                  <a:srgbClr val="0B49CB"/>
                </a:solidFill>
              </a:rPr>
              <a:t>Type with explanations</a:t>
            </a:r>
            <a:endParaRPr lang="en-US" dirty="0">
              <a:solidFill>
                <a:srgbClr val="0B49CB"/>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9958" y="1825625"/>
            <a:ext cx="7432084" cy="4351338"/>
          </a:xfrm>
        </p:spPr>
      </p:pic>
    </p:spTree>
    <p:extLst>
      <p:ext uri="{BB962C8B-B14F-4D97-AF65-F5344CB8AC3E}">
        <p14:creationId xmlns:p14="http://schemas.microsoft.com/office/powerpoint/2010/main" val="166002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9467"/>
            <a:ext cx="10928503" cy="4199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Rectangle 1"/>
          <p:cNvSpPr/>
          <p:nvPr/>
        </p:nvSpPr>
        <p:spPr>
          <a:xfrm>
            <a:off x="406399" y="1997839"/>
            <a:ext cx="11480799" cy="4154984"/>
          </a:xfrm>
          <a:prstGeom prst="rect">
            <a:avLst/>
          </a:prstGeom>
        </p:spPr>
        <p:txBody>
          <a:bodyPr wrap="square">
            <a:spAutoFit/>
          </a:bodyPr>
          <a:lstStyle/>
          <a:p>
            <a:endParaRPr lang="en-US" sz="2400" dirty="0"/>
          </a:p>
          <a:p>
            <a:r>
              <a:rPr lang="en-US" sz="2400" dirty="0"/>
              <a:t>Project background and context</a:t>
            </a:r>
          </a:p>
          <a:p>
            <a:r>
              <a:rPr lang="en-US" sz="2400" dirty="0" err="1"/>
              <a:t>SpaceX</a:t>
            </a:r>
            <a:r>
              <a:rPr lang="en-US" sz="2400" dirty="0"/>
              <a:t> advertises Falcon 9 rocket launches on its website with a cost of 62 million dollars; other providers cost upward of 165 million dollars each, much of the savings is because </a:t>
            </a:r>
            <a:r>
              <a:rPr lang="en-US" sz="2400" dirty="0" err="1"/>
              <a:t>SpaceX</a:t>
            </a:r>
            <a:r>
              <a:rPr lang="en-US" sz="2400" dirty="0"/>
              <a:t> can reuse the first stage. Therefore if we can determine if the first stage will land, we can determine the cost of a launch. This information can be used if an alternate company wants to bid against </a:t>
            </a:r>
            <a:r>
              <a:rPr lang="en-US" sz="2400" dirty="0" err="1"/>
              <a:t>SpaceX</a:t>
            </a:r>
            <a:r>
              <a:rPr lang="en-US" sz="2400" dirty="0"/>
              <a:t> for a rocket launch.</a:t>
            </a:r>
          </a:p>
          <a:p>
            <a:r>
              <a:rPr lang="en-US" sz="2400" dirty="0"/>
              <a:t>•Problems you want to find answers</a:t>
            </a:r>
          </a:p>
          <a:p>
            <a:endParaRPr lang="en-US" sz="2400" dirty="0"/>
          </a:p>
          <a:p>
            <a:r>
              <a:rPr lang="en-US" sz="2400" dirty="0"/>
              <a:t>In this capstone, we will predict if the Falcon 9 first stage will land successfully using data from Falcon 9 rocket launches advertised on its website.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447800"/>
            <a:ext cx="7032551" cy="44008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9CB"/>
                </a:solidFill>
                <a:latin typeface="Abadi"/>
              </a:rPr>
              <a:t>Payload vs. Orbit </a:t>
            </a:r>
            <a:r>
              <a:rPr lang="en-US" dirty="0" smtClean="0">
                <a:solidFill>
                  <a:srgbClr val="0B49CB"/>
                </a:solidFill>
                <a:latin typeface="Abadi"/>
              </a:rPr>
              <a:t>Type with explanations</a:t>
            </a:r>
            <a:r>
              <a:rPr lang="en-US" dirty="0">
                <a:solidFill>
                  <a:srgbClr val="0B49CB"/>
                </a:solidFill>
              </a:rPr>
              <a:t/>
            </a:r>
            <a:br>
              <a:rPr lang="en-US" dirty="0">
                <a:solidFill>
                  <a:srgbClr val="0B49CB"/>
                </a:solidFill>
              </a:rPr>
            </a:br>
            <a:endParaRPr lang="en-US" dirty="0"/>
          </a:p>
        </p:txBody>
      </p:sp>
      <p:sp>
        <p:nvSpPr>
          <p:cNvPr id="3" name="Content Placeholder 2"/>
          <p:cNvSpPr>
            <a:spLocks noGrp="1"/>
          </p:cNvSpPr>
          <p:nvPr>
            <p:ph idx="1"/>
          </p:nvPr>
        </p:nvSpPr>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scatter plot with </a:t>
            </a:r>
            <a:r>
              <a:rPr lang="en-US" dirty="0" smtClean="0">
                <a:solidFill>
                  <a:schemeClr val="accent3">
                    <a:lumMod val="25000"/>
                  </a:schemeClr>
                </a:solidFill>
                <a:latin typeface="Abadi" panose="020B0604020104020204" pitchFamily="34" charset="0"/>
              </a:rPr>
              <a:t>explanations</a:t>
            </a:r>
          </a:p>
          <a:p>
            <a:pPr>
              <a:lnSpc>
                <a:spcPct val="100000"/>
              </a:lnSpc>
              <a:spcBef>
                <a:spcPts val="1400"/>
              </a:spcBef>
            </a:pPr>
            <a:r>
              <a:rPr lang="en-US" dirty="0">
                <a:solidFill>
                  <a:schemeClr val="accent3">
                    <a:lumMod val="25000"/>
                  </a:schemeClr>
                </a:solidFill>
                <a:latin typeface="Abadi" panose="020B0604020104020204" pitchFamily="34" charset="0"/>
              </a:rPr>
              <a:t>As I examined the data for heavy payloads, I noticed that missions to Polar, LEO (Low Earth Orbit), and ISS (International Space Station) had a higher success rate for positive landings. However, distinguishing between successful and unsuccessful landings for GTO (Geostationary Transfer Orbit) missions was more challenging, as both outcomes had nearly equal probabilities. This finding highlights the significance of considering payload type and mission destination when evaluating the likelihood of successful landings for Falcon 9 missions.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094" y="2438400"/>
            <a:ext cx="7925906" cy="4419600"/>
          </a:xfrm>
          <a:prstGeom prst="rect">
            <a:avLst/>
          </a:prstGeom>
        </p:spPr>
      </p:pic>
    </p:spTree>
    <p:extLst>
      <p:ext uri="{BB962C8B-B14F-4D97-AF65-F5344CB8AC3E}">
        <p14:creationId xmlns:p14="http://schemas.microsoft.com/office/powerpoint/2010/main" val="1521067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806941"/>
            <a:ext cx="7421011" cy="4620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dirty="0"/>
          </a:p>
          <a:p>
            <a:pPr marL="0" indent="0">
              <a:buNone/>
            </a:pPr>
            <a:r>
              <a:rPr lang="en-US" sz="1600" dirty="0"/>
              <a:t>Used ‘SELECT DISTINCT’ statement to return only the unique launch sites from the ‘LAUNCH_SITE’ column of the SPACEXTBL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969" y="4274058"/>
            <a:ext cx="6716062" cy="2400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dirty="0"/>
          </a:p>
          <a:p>
            <a:r>
              <a:rPr lang="en-US" sz="2000" dirty="0"/>
              <a:t>Used ‘LIKE’ command with ‘%’ wildcard in ‘WHERE’ clause to select and </a:t>
            </a:r>
            <a:r>
              <a:rPr lang="en-US" sz="2000" dirty="0" err="1"/>
              <a:t>dispay</a:t>
            </a:r>
            <a:r>
              <a:rPr lang="en-US" sz="2000" dirty="0"/>
              <a:t> a table of all 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092" y="4242116"/>
            <a:ext cx="5292908" cy="26727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dirty="0"/>
          </a:p>
          <a:p>
            <a:r>
              <a:rPr lang="en-US" sz="2400" dirty="0"/>
              <a:t>Used the ‘SUM()’ function to return and </a:t>
            </a:r>
            <a:r>
              <a:rPr lang="en-US" sz="2400" dirty="0" err="1"/>
              <a:t>dispaly</a:t>
            </a:r>
            <a:r>
              <a:rPr lang="en-US" sz="2400" dirty="0"/>
              <a:t> the total sum of ‘PAYLOAD_MASS_KG’ column for Customer ‘NASA(CRS’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171" y="4617208"/>
            <a:ext cx="8249801" cy="18100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dirty="0"/>
          </a:p>
          <a:p>
            <a:r>
              <a:rPr lang="en-US" dirty="0"/>
              <a:t>•Used the ‘AVG()’ function to return and </a:t>
            </a:r>
            <a:r>
              <a:rPr lang="en-US" dirty="0" err="1"/>
              <a:t>dispaly</a:t>
            </a:r>
            <a:r>
              <a:rPr lang="en-US" dirty="0"/>
              <a:t>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63" y="4306237"/>
            <a:ext cx="8392696" cy="20100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dirty="0"/>
          </a:p>
          <a:p>
            <a:r>
              <a:rPr lang="en-US" sz="2400" dirty="0"/>
              <a:t>Used the ‘MIN()’ function to return and </a:t>
            </a:r>
            <a:r>
              <a:rPr lang="en-US" sz="2400" dirty="0" err="1"/>
              <a:t>dispaly</a:t>
            </a:r>
            <a:r>
              <a:rPr lang="en-US" sz="2400" dirty="0"/>
              <a:t> the first (oldest) date when first successful landing outcome on ground pad ‘Success (ground pad)’happened.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5" y="4501420"/>
            <a:ext cx="8364117" cy="21148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 </a:t>
            </a:r>
            <a:endParaRPr lang="en-US" dirty="0"/>
          </a:p>
          <a:p>
            <a:r>
              <a:rPr lang="en-US" sz="2400" dirty="0"/>
              <a:t>Used ‘Select Distinct’ statement to return and list the ‘unique’ names of boosters with operators &gt;4000 and &lt;6000 to only list booster with payloads </a:t>
            </a:r>
            <a:r>
              <a:rPr lang="en-US" sz="2400" dirty="0" err="1"/>
              <a:t>btween</a:t>
            </a:r>
            <a:r>
              <a:rPr lang="en-US" sz="2400" dirty="0"/>
              <a:t> 4000-6000 with landing outcome of ‘Success (drone ship)’.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0" y="4419601"/>
            <a:ext cx="10687962" cy="2438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r>
              <a:rPr lang="en-US" dirty="0"/>
              <a:t>Used the ‘COUNT()’ together with the ‘GROUP BY’ statement to return total number of missions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867" y="2105266"/>
            <a:ext cx="5531305" cy="31823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smtClean="0"/>
          </a:p>
          <a:p>
            <a:endParaRPr lang="en-US" dirty="0"/>
          </a:p>
          <a:p>
            <a:endParaRPr lang="en-US" dirty="0"/>
          </a:p>
          <a:p>
            <a:r>
              <a:rPr lang="en-US" dirty="0"/>
              <a:t>Using a </a:t>
            </a:r>
            <a:r>
              <a:rPr lang="en-US" dirty="0" err="1"/>
              <a:t>Subquerry</a:t>
            </a:r>
            <a:r>
              <a:rPr lang="en-US" dirty="0"/>
              <a:t> to return and pass the Max payload and used it list all the boosters that have carried the Max payload of 15600kgs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67" y="2150532"/>
            <a:ext cx="10109200" cy="33358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a:p>
            <a:r>
              <a:rPr lang="en-US" dirty="0"/>
              <a:t>Used the ‘</a:t>
            </a:r>
            <a:r>
              <a:rPr lang="en-US" dirty="0" err="1"/>
              <a:t>subsrt</a:t>
            </a:r>
            <a:r>
              <a:rPr lang="en-US" dirty="0"/>
              <a:t>()’ in the select statement to get the month and year from the date column where </a:t>
            </a:r>
            <a:r>
              <a:rPr lang="en-US" dirty="0" err="1"/>
              <a:t>substr</a:t>
            </a:r>
            <a:r>
              <a:rPr lang="en-US" dirty="0"/>
              <a:t>(Date,7,4)='2015' for year and </a:t>
            </a:r>
            <a:r>
              <a:rPr lang="en-US" dirty="0" err="1"/>
              <a:t>Landing_outcome</a:t>
            </a:r>
            <a:r>
              <a:rPr lang="en-US" dirty="0"/>
              <a:t> was ‘Failure (drone ship’) and return the records </a:t>
            </a:r>
            <a:r>
              <a:rPr lang="en-US" dirty="0" err="1"/>
              <a:t>nmatching</a:t>
            </a:r>
            <a:r>
              <a:rPr lang="en-US" dirty="0"/>
              <a:t>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044" y="2154750"/>
            <a:ext cx="8621328" cy="313289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890" y="2523066"/>
            <a:ext cx="8487960" cy="41326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smtClean="0">
                <a:solidFill>
                  <a:schemeClr val="accent3">
                    <a:lumMod val="25000"/>
                  </a:schemeClr>
                </a:solidFill>
                <a:latin typeface="Abadi"/>
              </a:rPr>
              <a:t>Explore </a:t>
            </a:r>
            <a:r>
              <a:rPr lang="en-US" sz="2200" dirty="0">
                <a:solidFill>
                  <a:schemeClr val="accent3">
                    <a:lumMod val="25000"/>
                  </a:schemeClr>
                </a:solidFill>
                <a:latin typeface="Abadi"/>
              </a:rPr>
              <a:t>the generated folium map and make a proper screenshot to include all launch sites’ location markers on a global </a:t>
            </a:r>
            <a:r>
              <a:rPr lang="en-US" sz="2200" dirty="0" smtClean="0">
                <a:solidFill>
                  <a:schemeClr val="accent3">
                    <a:lumMod val="25000"/>
                  </a:schemeClr>
                </a:solidFill>
                <a:latin typeface="Abadi"/>
              </a:rPr>
              <a:t>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smtClean="0"/>
          </a:p>
          <a:p>
            <a:endParaRPr lang="en-US" dirty="0"/>
          </a:p>
          <a:p>
            <a:endParaRPr lang="en-US" dirty="0" smtClean="0"/>
          </a:p>
          <a:p>
            <a:endParaRPr lang="en-US" dirty="0"/>
          </a:p>
          <a:p>
            <a:r>
              <a:rPr lang="en-US" dirty="0"/>
              <a:t>All launch sites are in proximity to the Equator, (located southwards of the US map). Also all the </a:t>
            </a:r>
            <a:r>
              <a:rPr lang="en-US" dirty="0" smtClean="0"/>
              <a:t>launch </a:t>
            </a:r>
            <a:r>
              <a:rPr lang="en-US" dirty="0"/>
              <a:t>sites are in very close proximity to the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80447" y="678135"/>
            <a:ext cx="1078476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of all launch sites on global map</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387" y="2247254"/>
            <a:ext cx="9949912" cy="31798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ea typeface="+mn-lt"/>
                <a:cs typeface="+mn-lt"/>
              </a:rPr>
              <a:t>Explore </a:t>
            </a:r>
            <a:r>
              <a:rPr lang="en-US" sz="2200" dirty="0">
                <a:solidFill>
                  <a:schemeClr val="accent3">
                    <a:lumMod val="25000"/>
                  </a:schemeClr>
                </a:solidFill>
                <a:latin typeface="Abadi"/>
                <a:ea typeface="+mn-lt"/>
                <a:cs typeface="+mn-lt"/>
              </a:rPr>
              <a:t>the folium</a:t>
            </a:r>
            <a:r>
              <a:rPr lang="en-US" sz="2200" dirty="0">
                <a:solidFill>
                  <a:schemeClr val="accent3">
                    <a:lumMod val="25000"/>
                  </a:schemeClr>
                </a:solidFill>
                <a:latin typeface="Abadi"/>
              </a:rPr>
              <a:t> map and make a proper screenshot to show the color-labeled launch outcomes on the </a:t>
            </a:r>
            <a:r>
              <a:rPr lang="en-US" sz="2200" dirty="0" smtClean="0">
                <a:solidFill>
                  <a:schemeClr val="accent3">
                    <a:lumMod val="25000"/>
                  </a:schemeClr>
                </a:solidFill>
                <a:latin typeface="Abadi"/>
              </a:rPr>
              <a:t>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a:p>
            <a:r>
              <a:rPr lang="en-US" dirty="0" smtClean="0"/>
              <a:t>CCAFS </a:t>
            </a:r>
            <a:r>
              <a:rPr lang="en-US" dirty="0"/>
              <a:t>SLC-40 </a:t>
            </a:r>
            <a:r>
              <a:rPr lang="en-US" dirty="0" smtClean="0"/>
              <a:t>has better success rates compared to &amp; </a:t>
            </a:r>
            <a:r>
              <a:rPr lang="en-US" dirty="0"/>
              <a:t>CCAFS LC-40.</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 for each site on the map With Color Markers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8225" y="2728814"/>
            <a:ext cx="2324744" cy="19726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197" y="2728814"/>
            <a:ext cx="3127349" cy="22306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rgbClr val="1C7DDB"/>
                </a:solidFill>
              </a:rPr>
              <a:t>Florida Sites</a:t>
            </a:r>
            <a:endParaRPr lang="en-US" dirty="0">
              <a:solidFill>
                <a:srgbClr val="1C7DDB"/>
              </a:solidFill>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a:t>
            </a:r>
            <a:r>
              <a:rPr lang="en-US" sz="2200" dirty="0" smtClean="0">
                <a:solidFill>
                  <a:schemeClr val="accent3">
                    <a:lumMod val="25000"/>
                  </a:schemeClr>
                </a:solidFill>
                <a:latin typeface="Abadi"/>
              </a:rPr>
              <a:t>screenshot</a:t>
            </a:r>
          </a:p>
          <a:p>
            <a:pPr marL="0" indent="0">
              <a:buNone/>
            </a:pPr>
            <a:r>
              <a:rPr lang="en-US" dirty="0" smtClean="0"/>
              <a:t>Launch </a:t>
            </a:r>
            <a:r>
              <a:rPr lang="en-US" dirty="0" err="1"/>
              <a:t>siteCCAFS</a:t>
            </a:r>
            <a:r>
              <a:rPr lang="en-US" dirty="0"/>
              <a:t> SLC-40proximity to coastline is </a:t>
            </a:r>
            <a:r>
              <a:rPr lang="en-US" dirty="0" smtClean="0"/>
              <a:t>0.91km</a:t>
            </a:r>
            <a:endParaRPr lang="en-US" dirty="0"/>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 for each site on the map With Color </a:t>
            </a:r>
            <a:r>
              <a:rPr lang="en-US" dirty="0" smtClean="0"/>
              <a:t>Markers and Distances </a:t>
            </a:r>
            <a:r>
              <a:rPr lang="en-US" dirty="0"/>
              <a:t>between a launch site to its proximities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911" y="2237201"/>
            <a:ext cx="3239146" cy="23657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9" y="2237201"/>
            <a:ext cx="3066692" cy="236579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6915" y="2345688"/>
            <a:ext cx="4169044" cy="22573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5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r>
              <a:rPr lang="en-US" sz="2900" dirty="0" smtClean="0">
                <a:solidFill>
                  <a:schemeClr val="accent3">
                    <a:lumMod val="25000"/>
                  </a:schemeClr>
                </a:solidFill>
                <a:latin typeface="Abadi"/>
              </a:rPr>
              <a:t>Explain </a:t>
            </a:r>
            <a:r>
              <a:rPr lang="en-US" sz="2900" dirty="0">
                <a:solidFill>
                  <a:schemeClr val="accent3">
                    <a:lumMod val="25000"/>
                  </a:schemeClr>
                </a:solidFill>
                <a:latin typeface="Abadi"/>
              </a:rPr>
              <a:t>the important elements and findings on the </a:t>
            </a:r>
            <a:r>
              <a:rPr lang="en-US" sz="2900" dirty="0" smtClean="0">
                <a:solidFill>
                  <a:schemeClr val="accent3">
                    <a:lumMod val="25000"/>
                  </a:schemeClr>
                </a:solidFill>
                <a:latin typeface="Abadi"/>
              </a:rPr>
              <a:t>screenshot</a:t>
            </a:r>
          </a:p>
          <a:p>
            <a:endParaRPr lang="en-US" sz="2900" dirty="0"/>
          </a:p>
          <a:p>
            <a:r>
              <a:rPr lang="en-US" sz="2900" dirty="0"/>
              <a:t>Launch site KSC LC-39A has the highest launch success rate at 42% followed by CCAFS LC-40 at 29%, VAFB SLC-4E at 17% and lastly launch site CCAFS SLC-40 with a success rate of 13%</a:t>
            </a: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Pie-Chart for launch success count for all sites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005" y="2034529"/>
            <a:ext cx="8383170" cy="26959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63851"/>
            <a:ext cx="10551583" cy="481311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smtClean="0">
                <a:solidFill>
                  <a:schemeClr val="accent3">
                    <a:lumMod val="25000"/>
                  </a:schemeClr>
                </a:solidFill>
                <a:latin typeface="Abadi"/>
              </a:rPr>
              <a:t>Show </a:t>
            </a:r>
            <a:r>
              <a:rPr lang="en-US" sz="2200" dirty="0">
                <a:solidFill>
                  <a:schemeClr val="accent3">
                    <a:lumMod val="25000"/>
                  </a:schemeClr>
                </a:solidFill>
                <a:latin typeface="Abadi"/>
              </a:rPr>
              <a:t>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Explain </a:t>
            </a:r>
            <a:r>
              <a:rPr lang="en-US" sz="2200" dirty="0">
                <a:solidFill>
                  <a:schemeClr val="accent3">
                    <a:lumMod val="25000"/>
                  </a:schemeClr>
                </a:solidFill>
                <a:latin typeface="Abadi"/>
              </a:rPr>
              <a:t>the important elements and findings on the </a:t>
            </a:r>
            <a:r>
              <a:rPr lang="en-US" sz="2200" dirty="0" smtClean="0">
                <a:solidFill>
                  <a:schemeClr val="accent3">
                    <a:lumMod val="25000"/>
                  </a:schemeClr>
                </a:solidFill>
                <a:latin typeface="Abadi"/>
              </a:rPr>
              <a:t>screenshot</a:t>
            </a:r>
          </a:p>
          <a:p>
            <a:endParaRPr lang="en-US" dirty="0"/>
          </a:p>
          <a:p>
            <a:r>
              <a:rPr lang="en-US" dirty="0"/>
              <a:t>Launch site CCAFS LC-40 had the 2ndhighest success ratio of 73% success against 27% failed launches</a:t>
            </a:r>
          </a:p>
          <a:p>
            <a:pPr marL="0" indent="0">
              <a:lnSpc>
                <a:spcPct val="100000"/>
              </a:lnSpc>
              <a:spcBef>
                <a:spcPts val="1400"/>
              </a:spcBef>
              <a:buNone/>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for the launch site with 2ndhighest launch success ratio</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715159"/>
            <a:ext cx="8707065" cy="30579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9348"/>
            <a:ext cx="10414662" cy="5478651"/>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 </a:t>
            </a:r>
            <a:r>
              <a:rPr lang="en-US" sz="2200" dirty="0">
                <a:solidFill>
                  <a:schemeClr val="accent3">
                    <a:lumMod val="25000"/>
                  </a:schemeClr>
                </a:solidFill>
                <a:latin typeface="Abadi" panose="020B0604020104020204" pitchFamily="34" charset="0"/>
              </a:rPr>
              <a:t>screenshots of Payload vs. Launch Outcome scatter plot for all sites, with different payload selected in the range </a:t>
            </a:r>
            <a:r>
              <a:rPr lang="en-US" sz="2200" dirty="0" smtClean="0">
                <a:solidFill>
                  <a:schemeClr val="accent3">
                    <a:lumMod val="25000"/>
                  </a:schemeClr>
                </a:solidFill>
                <a:latin typeface="Abadi" panose="020B0604020104020204" pitchFamily="34" charset="0"/>
              </a:rPr>
              <a:t>slider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smtClean="0"/>
          </a:p>
          <a:p>
            <a:endParaRPr lang="en-US" dirty="0"/>
          </a:p>
          <a:p>
            <a:pPr marL="0" indent="0">
              <a:buNone/>
            </a:pPr>
            <a:endParaRPr lang="en-US" dirty="0" smtClean="0"/>
          </a:p>
          <a:p>
            <a:pPr marL="0" indent="0">
              <a:buNone/>
            </a:pPr>
            <a:endParaRPr lang="en-US" dirty="0"/>
          </a:p>
          <a:p>
            <a:pPr marL="0" indent="0">
              <a:buNone/>
            </a:pPr>
            <a:endParaRPr lang="en-US" dirty="0"/>
          </a:p>
          <a:p>
            <a:r>
              <a:rPr lang="en-US" dirty="0"/>
              <a:t>For Launch site CCAFS LC-40 the booster version FT has the largest success </a:t>
            </a:r>
            <a:r>
              <a:rPr lang="en-US" dirty="0" err="1"/>
              <a:t>ratefrom</a:t>
            </a:r>
            <a:r>
              <a:rPr lang="en-US" dirty="0"/>
              <a:t> a payload mass of &gt;2000kg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277" y="2458327"/>
            <a:ext cx="9018120" cy="28293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72339"/>
            <a:ext cx="5325989" cy="4421363"/>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All methods preform equally on the test data, having an accuracy of 0.833333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43" y="2196912"/>
            <a:ext cx="7868748" cy="29722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63851"/>
            <a:ext cx="5491304" cy="4505137"/>
          </a:xfrm>
          <a:prstGeom prst="rect">
            <a:avLst/>
          </a:prstGeom>
        </p:spPr>
        <p:txBody>
          <a:bodyPr>
            <a:normAutofit/>
          </a:bodyPr>
          <a:lstStyle/>
          <a:p>
            <a:r>
              <a:rPr lang="en-US" sz="3200" dirty="0" smtClean="0">
                <a:solidFill>
                  <a:schemeClr val="accent3">
                    <a:lumMod val="25000"/>
                  </a:schemeClr>
                </a:solidFill>
                <a:latin typeface="Abadi" panose="020B0604020104020204" pitchFamily="34" charset="0"/>
              </a:rPr>
              <a:t>All 4 classification models had the same confusion </a:t>
            </a:r>
            <a:r>
              <a:rPr lang="en-US" dirty="0" smtClean="0"/>
              <a:t>matrixes </a:t>
            </a:r>
            <a:r>
              <a:rPr lang="en-US" sz="3200" dirty="0" smtClean="0">
                <a:solidFill>
                  <a:schemeClr val="accent3">
                    <a:lumMod val="25000"/>
                  </a:schemeClr>
                </a:solidFill>
                <a:latin typeface="Abadi" panose="020B0604020104020204" pitchFamily="34" charset="0"/>
              </a:rPr>
              <a:t>and</a:t>
            </a:r>
            <a:r>
              <a:rPr lang="en-US" sz="3200" dirty="0" smtClean="0"/>
              <a:t> </a:t>
            </a:r>
            <a:r>
              <a:rPr lang="en-US" sz="3200" dirty="0" smtClean="0"/>
              <a:t>were </a:t>
            </a:r>
            <a:r>
              <a:rPr lang="en-US" sz="3200" dirty="0"/>
              <a:t>able equally distinguish between the different classes. The major problem is false positives for all the models.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780" y="185979"/>
            <a:ext cx="5605220" cy="58395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97650" y="1301858"/>
            <a:ext cx="10687961" cy="4723715"/>
          </a:xfrm>
          <a:prstGeom prst="rect">
            <a:avLst/>
          </a:prstGeom>
        </p:spPr>
        <p:txBody>
          <a:bodyPr>
            <a:normAutofit fontScale="85000" lnSpcReduction="20000"/>
          </a:bodyPr>
          <a:lstStyle/>
          <a:p>
            <a:endParaRPr lang="en-US" dirty="0"/>
          </a:p>
          <a:p>
            <a:r>
              <a:rPr lang="en-US" dirty="0" smtClean="0"/>
              <a:t>Different </a:t>
            </a:r>
            <a:r>
              <a:rPr lang="en-US" dirty="0"/>
              <a:t>launch sites have different success rates. CCAFS LC-40, has a success rate of 60 %, while KSC LC-39A and VAFB SLC 4E has a success rate of 77%.</a:t>
            </a:r>
          </a:p>
          <a:p>
            <a:r>
              <a:rPr lang="en-US" dirty="0" smtClean="0"/>
              <a:t>We </a:t>
            </a:r>
            <a:r>
              <a:rPr lang="en-US" dirty="0"/>
              <a:t>can deduce that, as the flight number increases in each of the 3 </a:t>
            </a:r>
            <a:r>
              <a:rPr lang="en-US" dirty="0" err="1"/>
              <a:t>launcg</a:t>
            </a:r>
            <a:r>
              <a:rPr lang="en-US" dirty="0"/>
              <a:t> sites, so does the success rate. For instance, the success rate for the VAFB SLC 4E launch site is 100% after the Flight number 50. Both KSC LC 39A and CCAFS SLC 40 have a 100% success rates after 80th flight</a:t>
            </a:r>
          </a:p>
          <a:p>
            <a:r>
              <a:rPr lang="en-US" dirty="0" smtClean="0"/>
              <a:t>If </a:t>
            </a:r>
            <a:r>
              <a:rPr lang="en-US" dirty="0"/>
              <a:t>you observe Payload Vs. Launch Site scatter point chart you will find for the VAFB-SLC </a:t>
            </a:r>
            <a:r>
              <a:rPr lang="en-US" dirty="0" err="1"/>
              <a:t>launchsite</a:t>
            </a:r>
            <a:r>
              <a:rPr lang="en-US" dirty="0"/>
              <a:t> there are no rockets launched for </a:t>
            </a:r>
            <a:r>
              <a:rPr lang="en-US" dirty="0" err="1"/>
              <a:t>heavypayload</a:t>
            </a:r>
            <a:r>
              <a:rPr lang="en-US" dirty="0"/>
              <a:t> mass(greater than 10000).</a:t>
            </a:r>
          </a:p>
          <a:p>
            <a:r>
              <a:rPr lang="en-US" dirty="0" smtClean="0"/>
              <a:t>Orbits </a:t>
            </a:r>
            <a:r>
              <a:rPr lang="en-US" dirty="0"/>
              <a:t>ES-L1, GEO, HEO &amp; SSO have the highest success rates at 100%, with SO orbit having the lowest success rate at ~50%. Orbit SO has 0% success rate.</a:t>
            </a:r>
          </a:p>
          <a:p>
            <a:r>
              <a:rPr lang="en-US" dirty="0" smtClean="0"/>
              <a:t>LEO </a:t>
            </a:r>
            <a:r>
              <a:rPr lang="en-US" dirty="0"/>
              <a:t>orbit the Success appears related to the number of flights; on the other hand, there seems to be no relationship between flight number when in GTO orbit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endParaRPr lang="en-US" dirty="0"/>
          </a:p>
          <a:p>
            <a:r>
              <a:rPr lang="en-US" dirty="0" smtClean="0"/>
              <a:t>With </a:t>
            </a:r>
            <a:r>
              <a:rPr lang="en-US" dirty="0"/>
              <a:t>heavy payloads the successful landing or positive landing rate are more for </a:t>
            </a:r>
            <a:r>
              <a:rPr lang="en-US" dirty="0" err="1"/>
              <a:t>Polar,LEO</a:t>
            </a:r>
            <a:r>
              <a:rPr lang="en-US" dirty="0"/>
              <a:t> and ISS. However for GTO we cannot distinguish this well as both positive landing rate and negative landing(unsuccessful mission) are both there here</a:t>
            </a:r>
          </a:p>
          <a:p>
            <a:r>
              <a:rPr lang="en-US" dirty="0" smtClean="0"/>
              <a:t>And </a:t>
            </a:r>
            <a:r>
              <a:rPr lang="en-US" dirty="0"/>
              <a:t>finally the </a:t>
            </a:r>
            <a:r>
              <a:rPr lang="en-US" dirty="0" err="1"/>
              <a:t>sucess</a:t>
            </a:r>
            <a:r>
              <a:rPr lang="en-US" dirty="0"/>
              <a:t> rate since 2013 kept increasing till 2020.</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Conclusions </a:t>
            </a:r>
            <a:r>
              <a:rPr lang="en-US" dirty="0" smtClean="0"/>
              <a:t>Continued</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998656" cy="6566168"/>
          </a:xfrm>
          <a:prstGeom prst="rect">
            <a:avLst/>
          </a:prstGeom>
        </p:spPr>
        <p:txBody>
          <a:bodyPr/>
          <a:lstStyle/>
          <a:p>
            <a:endParaRPr lang="en-US" dirty="0"/>
          </a:p>
          <a:p>
            <a:pPr marL="0" indent="0">
              <a:buNone/>
            </a:pPr>
            <a:r>
              <a:rPr lang="en-US" sz="2400" dirty="0"/>
              <a:t>•Description of how </a:t>
            </a:r>
            <a:r>
              <a:rPr lang="en-US" sz="2400" dirty="0" err="1"/>
              <a:t>SpaceX</a:t>
            </a:r>
            <a:r>
              <a:rPr lang="en-US" sz="2400" dirty="0"/>
              <a:t> Falcon9 data was collected. </a:t>
            </a:r>
          </a:p>
          <a:p>
            <a:pPr marL="0" indent="0">
              <a:buNone/>
            </a:pPr>
            <a:r>
              <a:rPr lang="en-US" sz="2400" dirty="0"/>
              <a:t>•Data was first collected using </a:t>
            </a:r>
            <a:r>
              <a:rPr lang="en-US" sz="2400" dirty="0" err="1"/>
              <a:t>SpaceX</a:t>
            </a:r>
            <a:r>
              <a:rPr lang="en-US" sz="2400" dirty="0"/>
              <a:t> API (a RESTful API) by making a get request to the </a:t>
            </a:r>
            <a:r>
              <a:rPr lang="en-US" sz="2400" dirty="0" err="1"/>
              <a:t>SpaceX</a:t>
            </a:r>
            <a:r>
              <a:rPr lang="en-US" sz="2400" dirty="0"/>
              <a:t> API. This was done by first defining a series helper functions that would help in the use of the API to extract information using identification numbers in the launch data and then requesting rocket launch data from the </a:t>
            </a:r>
            <a:r>
              <a:rPr lang="en-US" sz="2400" dirty="0" err="1"/>
              <a:t>SpaceX</a:t>
            </a:r>
            <a:r>
              <a:rPr lang="en-US" sz="2400" dirty="0"/>
              <a:t> API </a:t>
            </a:r>
            <a:r>
              <a:rPr lang="en-US" sz="2400" dirty="0" err="1"/>
              <a:t>url</a:t>
            </a:r>
            <a:r>
              <a:rPr lang="en-US" sz="2400" dirty="0"/>
              <a:t>. </a:t>
            </a:r>
          </a:p>
          <a:p>
            <a:pPr marL="0" indent="0">
              <a:buNone/>
            </a:pPr>
            <a:r>
              <a:rPr lang="en-US" sz="2400" dirty="0"/>
              <a:t>•Finally to make the requested JSON results more consistent, the </a:t>
            </a:r>
            <a:r>
              <a:rPr lang="en-US" sz="2400" dirty="0" err="1"/>
              <a:t>SpaceX</a:t>
            </a:r>
            <a:r>
              <a:rPr lang="en-US" sz="2400" dirty="0"/>
              <a:t> launch data was requested and parsed using the GET request and then decoded the response content as a </a:t>
            </a:r>
            <a:r>
              <a:rPr lang="en-US" sz="2400" dirty="0" err="1"/>
              <a:t>Jsonresult</a:t>
            </a:r>
            <a:r>
              <a:rPr lang="en-US" sz="2400" dirty="0"/>
              <a:t> which was then converted into a Pandas data frame.</a:t>
            </a:r>
          </a:p>
          <a:p>
            <a:pPr marL="0" indent="0">
              <a:buNone/>
            </a:pPr>
            <a:r>
              <a:rPr lang="en-US" sz="2400" dirty="0"/>
              <a:t>•Also performed web scraping to collect Falcon 9 historical launch records from a Wikipedia page titled List of Falcon 9 and Falcon Heavy </a:t>
            </a:r>
            <a:r>
              <a:rPr lang="en-US" sz="2400" dirty="0" err="1"/>
              <a:t>launchesof</a:t>
            </a:r>
            <a:r>
              <a:rPr lang="en-US" sz="2400" dirty="0"/>
              <a:t> the launch records are stored in a HTML. Using </a:t>
            </a:r>
            <a:r>
              <a:rPr lang="en-US" sz="2400" dirty="0" err="1"/>
              <a:t>BeautifulSoupand</a:t>
            </a:r>
            <a:r>
              <a:rPr lang="en-US" sz="2400" dirty="0"/>
              <a:t> request Libraries, I extract the Falcon 9 launch HTML </a:t>
            </a:r>
            <a:r>
              <a:rPr lang="en-US" sz="2400" dirty="0" err="1"/>
              <a:t>tablerecordsfrom</a:t>
            </a:r>
            <a:r>
              <a:rPr lang="en-US" sz="2400" dirty="0"/>
              <a:t> the Wikipedia page, Parsed the table and converted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r>
              <a:rPr lang="en-US" sz="2400" dirty="0"/>
              <a:t>I collected data using the </a:t>
            </a:r>
            <a:r>
              <a:rPr lang="en-US" sz="2400" dirty="0" err="1"/>
              <a:t>SpaceX</a:t>
            </a:r>
            <a:r>
              <a:rPr lang="en-US" sz="2400" dirty="0"/>
              <a:t> API, which is a RESTful API. First, I made a GET request to the </a:t>
            </a:r>
            <a:r>
              <a:rPr lang="en-US" sz="2400" dirty="0" err="1"/>
              <a:t>SpaceX</a:t>
            </a:r>
            <a:r>
              <a:rPr lang="en-US" sz="2400" dirty="0"/>
              <a:t> API to retrieve launch data. Then, I parsed the response from the API, decoding the JSON content. Finally, I converted this JSON data into a Pandas </a:t>
            </a:r>
            <a:r>
              <a:rPr lang="en-US" sz="2400" dirty="0" err="1"/>
              <a:t>dataframe</a:t>
            </a:r>
            <a:r>
              <a:rPr lang="en-US" sz="2400" dirty="0"/>
              <a:t> for further analysis and manipulation. This allowed me to effectively work with the retrieved launch data within my data science project</a:t>
            </a:r>
            <a:r>
              <a:rPr lang="en-US" sz="2400" dirty="0" smtClean="0"/>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GitHubURL1 </a:t>
            </a:r>
            <a:r>
              <a:rPr lang="en-US" sz="2200" dirty="0">
                <a:solidFill>
                  <a:schemeClr val="accent3">
                    <a:lumMod val="25000"/>
                  </a:schemeClr>
                </a:solidFill>
                <a:latin typeface="Abadi" panose="020B0604020104020204" pitchFamily="34" charset="0"/>
              </a:rPr>
              <a:t>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smtClean="0">
                <a:solidFill>
                  <a:schemeClr val="accent3">
                    <a:lumMod val="25000"/>
                  </a:schemeClr>
                </a:solidFill>
                <a:latin typeface="Abadi" panose="020B0604020104020204" pitchFamily="34" charset="0"/>
              </a:rPr>
              <a:t>as </a:t>
            </a:r>
            <a:r>
              <a:rPr lang="en-US" sz="2200" dirty="0">
                <a:solidFill>
                  <a:schemeClr val="accent3">
                    <a:lumMod val="25000"/>
                  </a:schemeClr>
                </a:solidFill>
                <a:latin typeface="Abadi" panose="020B0604020104020204" pitchFamily="34" charset="0"/>
              </a:rPr>
              <a:t>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0262" y="1765878"/>
            <a:ext cx="5547710"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US" sz="1800" dirty="0"/>
              <a:t>I performed web scraping to gather historical launch records of Falcon 9 from a Wikipedia page using </a:t>
            </a:r>
            <a:r>
              <a:rPr lang="en-US" sz="1800" dirty="0" err="1"/>
              <a:t>BeautifulSoup</a:t>
            </a:r>
            <a:r>
              <a:rPr lang="en-US" sz="1800" dirty="0"/>
              <a:t> and requests. This involved extracting the Falcon 9 launch data from an HTML table on the Wikipedia page and then creating a </a:t>
            </a:r>
            <a:r>
              <a:rPr lang="en-US" sz="1800" dirty="0" err="1"/>
              <a:t>DataFrame</a:t>
            </a:r>
            <a:r>
              <a:rPr lang="en-US" sz="1800" dirty="0"/>
              <a:t> by parsing the HTML content.</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smtClean="0">
                <a:solidFill>
                  <a:schemeClr val="accent3">
                    <a:lumMod val="25000"/>
                  </a:schemeClr>
                </a:solidFill>
                <a:latin typeface="Abadi" panose="020B0604020104020204" pitchFamily="34" charset="0"/>
                <a:hlinkClick r:id="rId4"/>
              </a:rPr>
              <a:t>GitHubURL2</a:t>
            </a:r>
            <a:r>
              <a:rPr lang="en-US" sz="1800" dirty="0" smtClean="0">
                <a:solidFill>
                  <a:schemeClr val="accent3">
                    <a:lumMod val="25000"/>
                  </a:schemeClr>
                </a:solidFill>
                <a:latin typeface="Abadi" panose="020B0604020104020204" pitchFamily="34" charset="0"/>
              </a:rPr>
              <a:t> of the completed web scraping notebook, as an external reference and peer-review purpose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0262" y="1903774"/>
            <a:ext cx="5375349" cy="43226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infopath/2007/PartnerControls"/>
    <ds:schemaRef ds:uri="http://purl.org/dc/elements/1.1/"/>
    <ds:schemaRef ds:uri="http://schemas.microsoft.com/office/2006/metadata/properties"/>
    <ds:schemaRef ds:uri="f80a141d-92ca-4d3d-9308-f7e7b1d44ce8"/>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1122</TotalTime>
  <Words>3355</Words>
  <Application>Microsoft Office PowerPoint</Application>
  <PresentationFormat>Widescreen</PresentationFormat>
  <Paragraphs>458</Paragraphs>
  <Slides>66</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Abadi</vt:lpstr>
      <vt:lpstr>Arial</vt:lpstr>
      <vt:lpstr>Calibri</vt:lpstr>
      <vt:lpstr>Calibri BODY</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Continued) </vt:lpstr>
      <vt:lpstr>PowerPoint Presentation</vt:lpstr>
      <vt:lpstr>•Task 1 Display the names of the unique launch sites in the space mission </vt:lpstr>
      <vt:lpstr>Task 2 Display 5 records where launch sites begin with the string 'CCA'</vt:lpstr>
      <vt:lpstr>Task 3 Display the total payload mass carried by boosters launched by NASA (CRS)</vt:lpstr>
      <vt:lpstr>Task 4 Display average payload mass carried by booster version F9 v1.1</vt:lpstr>
      <vt:lpstr>Task 5 List the date when the first succesful landing outcome in ground pad was acheived.  </vt:lpstr>
      <vt:lpstr>Task 6 List the names of the boosters which have success in drone ship and have payload mass greater than 4000 but less than 6000 </vt:lpstr>
      <vt:lpstr>Task 7 List the total number of successful and failure mission outcomes </vt:lpstr>
      <vt:lpstr>Task 8 List the names of the booster_versions which have carried the maximum payload mass. Use a subquery </vt:lpstr>
      <vt:lpstr>Task 9 List the records which will display the month names, failure landing_outcomes in drone ship ,booster versions, launch_site for the months in year 2015.</vt:lpstr>
      <vt:lpstr>Task 10 Rank the count of successful landing_outcomes between the date 04-06-2010 and 20-03-2017 in descending order.</vt:lpstr>
      <vt:lpstr>PowerPoint Presentation</vt:lpstr>
      <vt:lpstr>PowerPoint Presentation</vt:lpstr>
      <vt:lpstr>SpaceX Dash App</vt:lpstr>
      <vt:lpstr>PowerPoint Presentation</vt:lpstr>
      <vt:lpstr>Predictive Analysis (Classification) Contd.2</vt:lpstr>
      <vt:lpstr>Predictive Analysis (Classification) Cont.d3</vt:lpstr>
      <vt:lpstr>PowerPoint Presentation</vt:lpstr>
      <vt:lpstr>PowerPoint Presentation</vt:lpstr>
      <vt:lpstr>PowerPoint Presentation</vt:lpstr>
      <vt:lpstr>Flight Number vs. LaunchSite</vt:lpstr>
      <vt:lpstr>Flight Number vs. LaunchSite with explanations</vt:lpstr>
      <vt:lpstr>Payload vs. Launch Site</vt:lpstr>
      <vt:lpstr>Payload vs. Launch Site with explanations</vt:lpstr>
      <vt:lpstr>PowerPoint Presentation</vt:lpstr>
      <vt:lpstr>PowerPoint Presentation</vt:lpstr>
      <vt:lpstr>Flight Number vs. Orbit Type with explanations</vt:lpstr>
      <vt:lpstr>PowerPoint Presentation</vt:lpstr>
      <vt:lpstr>Payload vs. Orbit Type with explanations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ANNE</cp:lastModifiedBy>
  <cp:revision>260</cp:revision>
  <dcterms:created xsi:type="dcterms:W3CDTF">2021-04-29T18:58:34Z</dcterms:created>
  <dcterms:modified xsi:type="dcterms:W3CDTF">2024-04-28T15:51:07Z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